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3"/>
  </p:notesMasterIdLst>
  <p:sldIdLst>
    <p:sldId id="262" r:id="rId5"/>
    <p:sldId id="312" r:id="rId6"/>
    <p:sldId id="263" r:id="rId7"/>
    <p:sldId id="265" r:id="rId8"/>
    <p:sldId id="266" r:id="rId9"/>
    <p:sldId id="267" r:id="rId10"/>
    <p:sldId id="268" r:id="rId11"/>
    <p:sldId id="269" r:id="rId12"/>
    <p:sldId id="270" r:id="rId13"/>
    <p:sldId id="271" r:id="rId14"/>
    <p:sldId id="272" r:id="rId15"/>
    <p:sldId id="273" r:id="rId16"/>
    <p:sldId id="274" r:id="rId17"/>
    <p:sldId id="278" r:id="rId18"/>
    <p:sldId id="279" r:id="rId19"/>
    <p:sldId id="280" r:id="rId20"/>
    <p:sldId id="281" r:id="rId21"/>
    <p:sldId id="282" r:id="rId22"/>
    <p:sldId id="283" r:id="rId23"/>
    <p:sldId id="284" r:id="rId24"/>
    <p:sldId id="285" r:id="rId25"/>
    <p:sldId id="286" r:id="rId26"/>
    <p:sldId id="314" r:id="rId27"/>
    <p:sldId id="288" r:id="rId28"/>
    <p:sldId id="289" r:id="rId29"/>
    <p:sldId id="290" r:id="rId30"/>
    <p:sldId id="291" r:id="rId31"/>
    <p:sldId id="275" r:id="rId32"/>
    <p:sldId id="276" r:id="rId33"/>
    <p:sldId id="277" r:id="rId34"/>
    <p:sldId id="292" r:id="rId35"/>
    <p:sldId id="293" r:id="rId36"/>
    <p:sldId id="294" r:id="rId37"/>
    <p:sldId id="295" r:id="rId38"/>
    <p:sldId id="296" r:id="rId39"/>
    <p:sldId id="300" r:id="rId40"/>
    <p:sldId id="316" r:id="rId41"/>
    <p:sldId id="297" r:id="rId42"/>
    <p:sldId id="299" r:id="rId43"/>
    <p:sldId id="303" r:id="rId44"/>
    <p:sldId id="304" r:id="rId45"/>
    <p:sldId id="302" r:id="rId46"/>
    <p:sldId id="306" r:id="rId47"/>
    <p:sldId id="307" r:id="rId48"/>
    <p:sldId id="317" r:id="rId49"/>
    <p:sldId id="309" r:id="rId50"/>
    <p:sldId id="310" r:id="rId51"/>
    <p:sldId id="311" r:id="rId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477" autoAdjust="0"/>
  </p:normalViewPr>
  <p:slideViewPr>
    <p:cSldViewPr snapToGrid="0" snapToObjects="1">
      <p:cViewPr>
        <p:scale>
          <a:sx n="119" d="100"/>
          <a:sy n="119" d="100"/>
        </p:scale>
        <p:origin x="1356" y="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CA586-1465-4D41-A3DD-6D540F9483FC}" type="datetimeFigureOut">
              <a:rPr lang="en-AU" smtClean="0"/>
              <a:t>26/01/2025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8B8657-DC1A-4E00-B99E-3E1250729EAA}" type="slidenum">
              <a:rPr lang="en-AU" smtClean="0"/>
              <a:t>‹#›</a:t>
            </a:fld>
            <a:endParaRPr lang="en-AU"/>
          </a:p>
        </p:txBody>
      </p:sp>
    </p:spTree>
    <p:extLst>
      <p:ext uri="{BB962C8B-B14F-4D97-AF65-F5344CB8AC3E}">
        <p14:creationId xmlns:p14="http://schemas.microsoft.com/office/powerpoint/2010/main" val="900852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18B8657-DC1A-4E00-B99E-3E1250729EAA}" type="slidenum">
              <a:rPr lang="en-AU" smtClean="0"/>
              <a:t>1</a:t>
            </a:fld>
            <a:endParaRPr lang="en-AU"/>
          </a:p>
        </p:txBody>
      </p:sp>
    </p:spTree>
    <p:extLst>
      <p:ext uri="{BB962C8B-B14F-4D97-AF65-F5344CB8AC3E}">
        <p14:creationId xmlns:p14="http://schemas.microsoft.com/office/powerpoint/2010/main" val="422244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8</a:t>
            </a:fld>
            <a:endParaRPr lang="en-AU"/>
          </a:p>
        </p:txBody>
      </p:sp>
    </p:spTree>
    <p:extLst>
      <p:ext uri="{BB962C8B-B14F-4D97-AF65-F5344CB8AC3E}">
        <p14:creationId xmlns:p14="http://schemas.microsoft.com/office/powerpoint/2010/main" val="129787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8B8657-DC1A-4E00-B99E-3E1250729EAA}" type="slidenum">
              <a:rPr lang="en-AU" smtClean="0"/>
              <a:t>9</a:t>
            </a:fld>
            <a:endParaRPr lang="en-AU"/>
          </a:p>
        </p:txBody>
      </p:sp>
    </p:spTree>
    <p:extLst>
      <p:ext uri="{BB962C8B-B14F-4D97-AF65-F5344CB8AC3E}">
        <p14:creationId xmlns:p14="http://schemas.microsoft.com/office/powerpoint/2010/main" val="91931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18B8657-DC1A-4E00-B99E-3E1250729EAA}" type="slidenum">
              <a:rPr lang="en-AU" smtClean="0"/>
              <a:t>29</a:t>
            </a:fld>
            <a:endParaRPr lang="en-AU"/>
          </a:p>
        </p:txBody>
      </p:sp>
    </p:spTree>
    <p:extLst>
      <p:ext uri="{BB962C8B-B14F-4D97-AF65-F5344CB8AC3E}">
        <p14:creationId xmlns:p14="http://schemas.microsoft.com/office/powerpoint/2010/main" val="286545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18B8657-DC1A-4E00-B99E-3E1250729EAA}" type="slidenum">
              <a:rPr lang="en-AU" smtClean="0"/>
              <a:t>32</a:t>
            </a:fld>
            <a:endParaRPr lang="en-AU"/>
          </a:p>
        </p:txBody>
      </p:sp>
    </p:spTree>
    <p:extLst>
      <p:ext uri="{BB962C8B-B14F-4D97-AF65-F5344CB8AC3E}">
        <p14:creationId xmlns:p14="http://schemas.microsoft.com/office/powerpoint/2010/main" val="2556383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PPT16-9-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685800" y="1597820"/>
            <a:ext cx="7772400" cy="776195"/>
          </a:xfrm>
        </p:spPr>
        <p:txBody>
          <a:bodyPr/>
          <a:lstStyle>
            <a:lvl1pPr algn="l">
              <a:defRPr>
                <a:solidFill>
                  <a:srgbClr val="58595B"/>
                </a:solidFill>
                <a:latin typeface="Arial"/>
                <a:cs typeface="Arial"/>
              </a:defRPr>
            </a:lvl1pPr>
          </a:lstStyle>
          <a:p>
            <a:r>
              <a:rPr lang="en-AU" dirty="0"/>
              <a:t>HEADING</a:t>
            </a:r>
            <a:endParaRPr lang="en-US" dirty="0"/>
          </a:p>
        </p:txBody>
      </p:sp>
      <p:sp>
        <p:nvSpPr>
          <p:cNvPr id="3" name="Subtitle 2"/>
          <p:cNvSpPr>
            <a:spLocks noGrp="1"/>
          </p:cNvSpPr>
          <p:nvPr>
            <p:ph type="subTitle" idx="1" hasCustomPrompt="1"/>
          </p:nvPr>
        </p:nvSpPr>
        <p:spPr>
          <a:xfrm>
            <a:off x="685800" y="2555895"/>
            <a:ext cx="7772400" cy="488205"/>
          </a:xfrm>
        </p:spPr>
        <p:txBody>
          <a:bodyPr>
            <a:normAutofit/>
          </a:bodyPr>
          <a:lstStyle>
            <a:lvl1pPr marL="0" indent="0" algn="l">
              <a:buNone/>
              <a:defRPr sz="1800">
                <a:solidFill>
                  <a:srgbClr val="58595B"/>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spTree>
    <p:extLst>
      <p:ext uri="{BB962C8B-B14F-4D97-AF65-F5344CB8AC3E}">
        <p14:creationId xmlns:p14="http://schemas.microsoft.com/office/powerpoint/2010/main" val="1557777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5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751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descr="PPT16-9-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ctrTitle" hasCustomPrompt="1"/>
          </p:nvPr>
        </p:nvSpPr>
        <p:spPr>
          <a:xfrm>
            <a:off x="685800" y="1597820"/>
            <a:ext cx="7772400" cy="776195"/>
          </a:xfrm>
        </p:spPr>
        <p:txBody>
          <a:bodyPr/>
          <a:lstStyle>
            <a:lvl1pPr algn="l">
              <a:defRPr>
                <a:solidFill>
                  <a:srgbClr val="58595B"/>
                </a:solidFill>
                <a:latin typeface="Arial"/>
                <a:cs typeface="Arial"/>
              </a:defRPr>
            </a:lvl1pPr>
          </a:lstStyle>
          <a:p>
            <a:r>
              <a:rPr lang="en-AU" dirty="0"/>
              <a:t>HEADING</a:t>
            </a:r>
            <a:endParaRPr lang="en-US" dirty="0"/>
          </a:p>
        </p:txBody>
      </p:sp>
      <p:sp>
        <p:nvSpPr>
          <p:cNvPr id="8" name="Subtitle 2"/>
          <p:cNvSpPr>
            <a:spLocks noGrp="1"/>
          </p:cNvSpPr>
          <p:nvPr>
            <p:ph type="subTitle" idx="1" hasCustomPrompt="1"/>
          </p:nvPr>
        </p:nvSpPr>
        <p:spPr>
          <a:xfrm>
            <a:off x="685800" y="2555895"/>
            <a:ext cx="7772400" cy="488205"/>
          </a:xfrm>
        </p:spPr>
        <p:txBody>
          <a:bodyPr>
            <a:normAutofit/>
          </a:bodyPr>
          <a:lstStyle>
            <a:lvl1pPr marL="0" indent="0" algn="l">
              <a:buNone/>
              <a:defRPr sz="1800">
                <a:solidFill>
                  <a:srgbClr val="58595B"/>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SUBTITLE</a:t>
            </a:r>
            <a:endParaRPr lang="en-US" dirty="0"/>
          </a:p>
        </p:txBody>
      </p:sp>
    </p:spTree>
    <p:extLst>
      <p:ext uri="{BB962C8B-B14F-4D97-AF65-F5344CB8AC3E}">
        <p14:creationId xmlns:p14="http://schemas.microsoft.com/office/powerpoint/2010/main" val="2219674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778339"/>
            <a:ext cx="7772400" cy="1021556"/>
          </a:xfrm>
        </p:spPr>
        <p:txBody>
          <a:bodyPr anchor="t">
            <a:normAutofit/>
          </a:bodyPr>
          <a:lstStyle>
            <a:lvl1pPr algn="l">
              <a:defRPr sz="3000" b="0" cap="all"/>
            </a:lvl1pPr>
          </a:lstStyle>
          <a:p>
            <a:r>
              <a:rPr lang="en-AU" dirty="0"/>
              <a:t>SECTION HEADING</a:t>
            </a:r>
            <a:endParaRPr lang="en-US" dirty="0"/>
          </a:p>
        </p:txBody>
      </p:sp>
    </p:spTree>
    <p:extLst>
      <p:ext uri="{BB962C8B-B14F-4D97-AF65-F5344CB8AC3E}">
        <p14:creationId xmlns:p14="http://schemas.microsoft.com/office/powerpoint/2010/main" val="280834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540688"/>
          </a:xfrm>
        </p:spPr>
        <p:txBody>
          <a:bodyPr>
            <a:normAutofit/>
          </a:bodyPr>
          <a:lstStyle>
            <a:lvl1pPr>
              <a:defRPr sz="3000"/>
            </a:lvl1pPr>
          </a:lstStyle>
          <a:p>
            <a:r>
              <a:rPr lang="en-AU" dirty="0"/>
              <a:t>CONTENT HEADING</a:t>
            </a:r>
            <a:endParaRPr lang="en-US" dirty="0"/>
          </a:p>
        </p:txBody>
      </p:sp>
      <p:sp>
        <p:nvSpPr>
          <p:cNvPr id="3" name="Content Placeholder 2"/>
          <p:cNvSpPr>
            <a:spLocks noGrp="1"/>
          </p:cNvSpPr>
          <p:nvPr>
            <p:ph sz="half" idx="1"/>
          </p:nvPr>
        </p:nvSpPr>
        <p:spPr>
          <a:xfrm>
            <a:off x="457200" y="914188"/>
            <a:ext cx="8229600" cy="34652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01439B-4FCE-4D28-BA13-F316DECE5990}" type="datetime1">
              <a:rPr lang="en-US" smtClean="0"/>
              <a:t>1/26/2025</a:t>
            </a:fld>
            <a:endParaRPr lang="en-US"/>
          </a:p>
        </p:txBody>
      </p:sp>
      <p:sp>
        <p:nvSpPr>
          <p:cNvPr id="6" name="Footer Placeholder 5"/>
          <p:cNvSpPr>
            <a:spLocks noGrp="1"/>
          </p:cNvSpPr>
          <p:nvPr>
            <p:ph type="ftr" sz="quarter" idx="11"/>
          </p:nvPr>
        </p:nvSpPr>
        <p:spPr/>
        <p:txBody>
          <a:bodyPr/>
          <a:lstStyle/>
          <a:p>
            <a:r>
              <a:rPr lang="en-US"/>
              <a:t>Group NUMBER, PROJECTTITLE</a:t>
            </a:r>
          </a:p>
        </p:txBody>
      </p:sp>
      <p:sp>
        <p:nvSpPr>
          <p:cNvPr id="7" name="Slide Number Placeholder 6"/>
          <p:cNvSpPr>
            <a:spLocks noGrp="1"/>
          </p:cNvSpPr>
          <p:nvPr>
            <p:ph type="sldNum" sz="quarter" idx="12"/>
          </p:nvPr>
        </p:nvSpPr>
        <p:spPr/>
        <p:txBody>
          <a:bodyPr/>
          <a:lstStyle/>
          <a:p>
            <a:fld id="{2BB9ACDB-B634-2347-95A4-245F21F5473B}" type="slidenum">
              <a:rPr lang="en-US" smtClean="0"/>
              <a:t>‹#›</a:t>
            </a:fld>
            <a:endParaRPr lang="en-US"/>
          </a:p>
        </p:txBody>
      </p:sp>
    </p:spTree>
    <p:extLst>
      <p:ext uri="{BB962C8B-B14F-4D97-AF65-F5344CB8AC3E}">
        <p14:creationId xmlns:p14="http://schemas.microsoft.com/office/powerpoint/2010/main" val="1803779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000"/>
            </a:lvl1pPr>
          </a:lstStyle>
          <a:p>
            <a:r>
              <a:rPr lang="en-AU" dirty="0"/>
              <a:t>CONTENT HEADING</a:t>
            </a:r>
            <a:endParaRPr lang="en-US" dirty="0"/>
          </a:p>
        </p:txBody>
      </p:sp>
      <p:sp>
        <p:nvSpPr>
          <p:cNvPr id="3" name="Text Placeholder 2"/>
          <p:cNvSpPr>
            <a:spLocks noGrp="1"/>
          </p:cNvSpPr>
          <p:nvPr>
            <p:ph type="body" idx="1" hasCustomPrompt="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SUBHEADING</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a:t>SUBHEADING</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151404-E4B5-48CD-BEBB-7D560362B423}" type="datetime1">
              <a:rPr lang="en-US" smtClean="0"/>
              <a:t>1/26/2025</a:t>
            </a:fld>
            <a:endParaRPr lang="en-US"/>
          </a:p>
        </p:txBody>
      </p:sp>
      <p:sp>
        <p:nvSpPr>
          <p:cNvPr id="8" name="Footer Placeholder 7"/>
          <p:cNvSpPr>
            <a:spLocks noGrp="1"/>
          </p:cNvSpPr>
          <p:nvPr>
            <p:ph type="ftr" sz="quarter" idx="11"/>
          </p:nvPr>
        </p:nvSpPr>
        <p:spPr/>
        <p:txBody>
          <a:bodyPr/>
          <a:lstStyle/>
          <a:p>
            <a:r>
              <a:rPr lang="en-US"/>
              <a:t>Group NUMBER, PROJECTTITLE</a:t>
            </a:r>
          </a:p>
        </p:txBody>
      </p:sp>
      <p:sp>
        <p:nvSpPr>
          <p:cNvPr id="9" name="Slide Number Placeholder 8"/>
          <p:cNvSpPr>
            <a:spLocks noGrp="1"/>
          </p:cNvSpPr>
          <p:nvPr>
            <p:ph type="sldNum" sz="quarter" idx="12"/>
          </p:nvPr>
        </p:nvSpPr>
        <p:spPr/>
        <p:txBody>
          <a:bodyPr/>
          <a:lstStyle/>
          <a:p>
            <a:fld id="{2BB9ACDB-B634-2347-95A4-245F21F5473B}" type="slidenum">
              <a:rPr lang="en-US" smtClean="0"/>
              <a:t>‹#›</a:t>
            </a:fld>
            <a:endParaRPr lang="en-US"/>
          </a:p>
        </p:txBody>
      </p:sp>
    </p:spTree>
    <p:extLst>
      <p:ext uri="{BB962C8B-B14F-4D97-AF65-F5344CB8AC3E}">
        <p14:creationId xmlns:p14="http://schemas.microsoft.com/office/powerpoint/2010/main" val="197315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000" baseline="0"/>
            </a:lvl1pPr>
          </a:lstStyle>
          <a:p>
            <a:r>
              <a:rPr lang="en-AU" dirty="0"/>
              <a:t>CONTENT HEADING</a:t>
            </a:r>
            <a:endParaRPr lang="en-US" dirty="0"/>
          </a:p>
        </p:txBody>
      </p:sp>
    </p:spTree>
    <p:extLst>
      <p:ext uri="{BB962C8B-B14F-4D97-AF65-F5344CB8AC3E}">
        <p14:creationId xmlns:p14="http://schemas.microsoft.com/office/powerpoint/2010/main" val="52308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595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1724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3600450"/>
            <a:ext cx="5486400" cy="425054"/>
          </a:xfrm>
        </p:spPr>
        <p:txBody>
          <a:bodyPr anchor="b"/>
          <a:lstStyle>
            <a:lvl1pPr algn="l">
              <a:defRPr sz="2000" b="1" baseline="0"/>
            </a:lvl1pPr>
          </a:lstStyle>
          <a:p>
            <a:r>
              <a:rPr lang="en-AU" dirty="0"/>
              <a:t>PHOTO CAPTION</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hasCustomPrompt="1"/>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a:t>PHOTO DESCRIPTION</a:t>
            </a:r>
          </a:p>
        </p:txBody>
      </p:sp>
    </p:spTree>
    <p:extLst>
      <p:ext uri="{BB962C8B-B14F-4D97-AF65-F5344CB8AC3E}">
        <p14:creationId xmlns:p14="http://schemas.microsoft.com/office/powerpoint/2010/main" val="67735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PPT16-9-4.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7252F58-D59F-4249-8484-E8F8ADFA0AA1}" type="datetime1">
              <a:rPr lang="en-US" smtClean="0"/>
              <a:t>1/26/2025</a:t>
            </a:fld>
            <a:endParaRPr lang="en-US"/>
          </a:p>
        </p:txBody>
      </p:sp>
      <p:sp>
        <p:nvSpPr>
          <p:cNvPr id="5" name="Footer Placeholder 4"/>
          <p:cNvSpPr>
            <a:spLocks noGrp="1"/>
          </p:cNvSpPr>
          <p:nvPr>
            <p:ph type="ftr" sz="quarter" idx="3"/>
          </p:nvPr>
        </p:nvSpPr>
        <p:spPr>
          <a:xfrm>
            <a:off x="1663700" y="4767263"/>
            <a:ext cx="579755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Group NUMBER, PROJECTTITLE</a:t>
            </a:r>
          </a:p>
        </p:txBody>
      </p:sp>
      <p:sp>
        <p:nvSpPr>
          <p:cNvPr id="6" name="Slide Number Placeholder 5"/>
          <p:cNvSpPr>
            <a:spLocks noGrp="1"/>
          </p:cNvSpPr>
          <p:nvPr>
            <p:ph type="sldNum" sz="quarter" idx="4"/>
          </p:nvPr>
        </p:nvSpPr>
        <p:spPr>
          <a:xfrm>
            <a:off x="692785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BB9ACDB-B634-2347-95A4-245F21F5473B}" type="slidenum">
              <a:rPr lang="en-US" smtClean="0"/>
              <a:t>‹#›</a:t>
            </a:fld>
            <a:endParaRPr lang="en-US"/>
          </a:p>
        </p:txBody>
      </p:sp>
    </p:spTree>
    <p:extLst>
      <p:ext uri="{BB962C8B-B14F-4D97-AF65-F5344CB8AC3E}">
        <p14:creationId xmlns:p14="http://schemas.microsoft.com/office/powerpoint/2010/main" val="223862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457200" rtl="0" eaLnBrk="1" latinLnBrk="0" hangingPunct="1">
        <a:spcBef>
          <a:spcPct val="0"/>
        </a:spcBef>
        <a:buNone/>
        <a:defRPr sz="4400" kern="1200">
          <a:solidFill>
            <a:srgbClr val="58595B"/>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58595B"/>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58595B"/>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58595B"/>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58595B"/>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58595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kaggle.com/datasets/ramoliyafenil/text-based-cyber-threat-detection/data"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109/jiot.2022.3229722" TargetMode="External"/><Relationship Id="rId2" Type="http://schemas.openxmlformats.org/officeDocument/2006/relationships/hyperlink" Target="https://doi.org/10.58496/bjml/2024/014" TargetMode="External"/><Relationship Id="rId1" Type="http://schemas.openxmlformats.org/officeDocument/2006/relationships/slideLayout" Target="../slideLayouts/slideLayout4.xml"/><Relationship Id="rId6" Type="http://schemas.openxmlformats.org/officeDocument/2006/relationships/hyperlink" Target="https://doi.org/10.1109/access.2022.3175886" TargetMode="External"/><Relationship Id="rId5" Type="http://schemas.openxmlformats.org/officeDocument/2006/relationships/hyperlink" Target="https://doi.org/10.1109/ismsit63511.2024.10757185" TargetMode="External"/><Relationship Id="rId4" Type="http://schemas.openxmlformats.org/officeDocument/2006/relationships/hyperlink" Target="https://doi.org/10.55662/jst.2023.440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57541"/>
            <a:ext cx="7772400" cy="776195"/>
          </a:xfrm>
        </p:spPr>
        <p:txBody>
          <a:bodyPr>
            <a:normAutofit fontScale="90000"/>
          </a:bodyPr>
          <a:lstStyle/>
          <a:p>
            <a:pPr algn="ctr"/>
            <a:r>
              <a:rPr lang="en-US" dirty="0"/>
              <a:t>AI-Powered Threat Detection for Cloud Networks</a:t>
            </a:r>
          </a:p>
        </p:txBody>
      </p:sp>
      <p:sp>
        <p:nvSpPr>
          <p:cNvPr id="3" name="Subtitle 2"/>
          <p:cNvSpPr>
            <a:spLocks noGrp="1"/>
          </p:cNvSpPr>
          <p:nvPr>
            <p:ph type="subTitle" idx="1"/>
          </p:nvPr>
        </p:nvSpPr>
        <p:spPr/>
        <p:txBody>
          <a:bodyPr/>
          <a:lstStyle/>
          <a:p>
            <a:r>
              <a:rPr lang="en-US" dirty="0"/>
              <a:t>ICT Capstone Project Presentation</a:t>
            </a:r>
          </a:p>
        </p:txBody>
      </p:sp>
      <p:sp>
        <p:nvSpPr>
          <p:cNvPr id="4" name="TextBox 3">
            <a:extLst>
              <a:ext uri="{FF2B5EF4-FFF2-40B4-BE49-F238E27FC236}">
                <a16:creationId xmlns:a16="http://schemas.microsoft.com/office/drawing/2014/main" id="{706CC740-9BC5-4F71-9EC9-B46907B25552}"/>
              </a:ext>
            </a:extLst>
          </p:cNvPr>
          <p:cNvSpPr txBox="1"/>
          <p:nvPr/>
        </p:nvSpPr>
        <p:spPr>
          <a:xfrm>
            <a:off x="685800" y="3044100"/>
            <a:ext cx="7323608" cy="1815882"/>
          </a:xfrm>
          <a:prstGeom prst="rect">
            <a:avLst/>
          </a:prstGeom>
          <a:noFill/>
        </p:spPr>
        <p:txBody>
          <a:bodyPr wrap="none" rtlCol="0">
            <a:spAutoFit/>
          </a:bodyPr>
          <a:lstStyle/>
          <a:p>
            <a:r>
              <a:rPr lang="en-US" sz="1600" dirty="0">
                <a:solidFill>
                  <a:srgbClr val="58595B"/>
                </a:solidFill>
                <a:latin typeface="Arial"/>
                <a:cs typeface="Arial"/>
              </a:rPr>
              <a:t>Group: 		</a:t>
            </a:r>
            <a:r>
              <a:rPr lang="en-US" sz="1600">
                <a:solidFill>
                  <a:srgbClr val="58595B"/>
                </a:solidFill>
                <a:latin typeface="Arial"/>
                <a:cs typeface="Arial"/>
              </a:rPr>
              <a:t>	1</a:t>
            </a:r>
            <a:r>
              <a:rPr lang="en-US" sz="1600" dirty="0">
                <a:solidFill>
                  <a:srgbClr val="58595B"/>
                </a:solidFill>
                <a:latin typeface="Arial"/>
                <a:cs typeface="Arial"/>
              </a:rPr>
              <a:t>							Unit: 	COIT20265</a:t>
            </a:r>
          </a:p>
          <a:p>
            <a:r>
              <a:rPr lang="en-US" sz="1600" dirty="0">
                <a:solidFill>
                  <a:srgbClr val="58595B"/>
                </a:solidFill>
                <a:latin typeface="Arial"/>
                <a:cs typeface="Arial"/>
              </a:rPr>
              <a:t>Project Mentor: 	Dr. </a:t>
            </a:r>
            <a:r>
              <a:rPr lang="en-US" sz="1600" dirty="0" err="1">
                <a:solidFill>
                  <a:srgbClr val="58595B"/>
                </a:solidFill>
                <a:latin typeface="Arial"/>
                <a:cs typeface="Arial"/>
              </a:rPr>
              <a:t>Fariza</a:t>
            </a:r>
            <a:r>
              <a:rPr lang="en-US" sz="1600" dirty="0">
                <a:solidFill>
                  <a:srgbClr val="58595B"/>
                </a:solidFill>
                <a:latin typeface="Arial"/>
                <a:cs typeface="Arial"/>
              </a:rPr>
              <a:t> Sabrina				Term:	2024 Term 3</a:t>
            </a:r>
          </a:p>
          <a:p>
            <a:r>
              <a:rPr lang="en-US" sz="1600" dirty="0">
                <a:solidFill>
                  <a:srgbClr val="58595B"/>
                </a:solidFill>
                <a:latin typeface="Arial"/>
                <a:cs typeface="Arial"/>
              </a:rPr>
              <a:t>Students: 		Jay Dilipbhai Yadav  (BNE)	</a:t>
            </a:r>
          </a:p>
          <a:p>
            <a:r>
              <a:rPr lang="en-US" sz="1600" dirty="0">
                <a:solidFill>
                  <a:srgbClr val="58595B"/>
                </a:solidFill>
                <a:latin typeface="Arial"/>
                <a:cs typeface="Arial"/>
              </a:rPr>
              <a:t>				Sonam </a:t>
            </a:r>
            <a:r>
              <a:rPr lang="en-US" sz="1600" dirty="0" err="1">
                <a:solidFill>
                  <a:srgbClr val="58595B"/>
                </a:solidFill>
                <a:latin typeface="Arial"/>
                <a:cs typeface="Arial"/>
              </a:rPr>
              <a:t>Pelden</a:t>
            </a:r>
            <a:r>
              <a:rPr lang="en-US" sz="1600" dirty="0">
                <a:solidFill>
                  <a:srgbClr val="58595B"/>
                </a:solidFill>
                <a:latin typeface="Arial"/>
                <a:cs typeface="Arial"/>
              </a:rPr>
              <a:t> (BNE)</a:t>
            </a:r>
          </a:p>
          <a:p>
            <a:r>
              <a:rPr lang="en-US" sz="1600" dirty="0">
                <a:solidFill>
                  <a:srgbClr val="58595B"/>
                </a:solidFill>
                <a:latin typeface="Arial"/>
                <a:cs typeface="Arial"/>
              </a:rPr>
              <a:t>				</a:t>
            </a:r>
            <a:r>
              <a:rPr lang="en-US" sz="1600" dirty="0" err="1">
                <a:solidFill>
                  <a:srgbClr val="58595B"/>
                </a:solidFill>
                <a:latin typeface="Arial"/>
                <a:cs typeface="Arial"/>
              </a:rPr>
              <a:t>Harshkumar</a:t>
            </a:r>
            <a:r>
              <a:rPr lang="en-US" sz="1600" dirty="0">
                <a:solidFill>
                  <a:srgbClr val="58595B"/>
                </a:solidFill>
                <a:latin typeface="Arial"/>
                <a:cs typeface="Arial"/>
              </a:rPr>
              <a:t> </a:t>
            </a:r>
            <a:r>
              <a:rPr lang="en-US" sz="1600" dirty="0" err="1">
                <a:solidFill>
                  <a:srgbClr val="58595B"/>
                </a:solidFill>
                <a:latin typeface="Arial"/>
                <a:cs typeface="Arial"/>
              </a:rPr>
              <a:t>Dharmendrabhai</a:t>
            </a:r>
            <a:r>
              <a:rPr lang="en-US" sz="1600" dirty="0">
                <a:solidFill>
                  <a:srgbClr val="58595B"/>
                </a:solidFill>
                <a:latin typeface="Arial"/>
                <a:cs typeface="Arial"/>
              </a:rPr>
              <a:t> Patel  (BNE)</a:t>
            </a:r>
          </a:p>
          <a:p>
            <a:r>
              <a:rPr lang="en-US" sz="1600" dirty="0">
                <a:solidFill>
                  <a:srgbClr val="58595B"/>
                </a:solidFill>
                <a:latin typeface="Arial"/>
                <a:cs typeface="Arial"/>
              </a:rPr>
              <a:t>				</a:t>
            </a:r>
            <a:r>
              <a:rPr lang="en-US" sz="1600" dirty="0" err="1">
                <a:solidFill>
                  <a:srgbClr val="58595B"/>
                </a:solidFill>
                <a:latin typeface="Arial"/>
                <a:cs typeface="Arial"/>
              </a:rPr>
              <a:t>Akshitha</a:t>
            </a:r>
            <a:r>
              <a:rPr lang="en-US" sz="1600" dirty="0">
                <a:solidFill>
                  <a:srgbClr val="58595B"/>
                </a:solidFill>
                <a:latin typeface="Arial"/>
                <a:cs typeface="Arial"/>
              </a:rPr>
              <a:t> Ishan Ranasinghe </a:t>
            </a:r>
            <a:r>
              <a:rPr lang="en-US" sz="1600" dirty="0" err="1">
                <a:solidFill>
                  <a:srgbClr val="58595B"/>
                </a:solidFill>
                <a:latin typeface="Arial"/>
                <a:cs typeface="Arial"/>
              </a:rPr>
              <a:t>Walgama</a:t>
            </a:r>
            <a:r>
              <a:rPr lang="en-US" sz="1600" dirty="0">
                <a:solidFill>
                  <a:srgbClr val="58595B"/>
                </a:solidFill>
                <a:latin typeface="Arial"/>
                <a:cs typeface="Arial"/>
              </a:rPr>
              <a:t> </a:t>
            </a:r>
          </a:p>
          <a:p>
            <a:r>
              <a:rPr lang="en-US" sz="1600" dirty="0">
                <a:solidFill>
                  <a:srgbClr val="58595B"/>
                </a:solidFill>
                <a:latin typeface="Arial"/>
                <a:cs typeface="Arial"/>
              </a:rPr>
              <a:t>                                Ranasinghe </a:t>
            </a:r>
            <a:r>
              <a:rPr lang="en-US" sz="1600" dirty="0" err="1">
                <a:solidFill>
                  <a:srgbClr val="58595B"/>
                </a:solidFill>
                <a:latin typeface="Arial"/>
                <a:cs typeface="Arial"/>
              </a:rPr>
              <a:t>Arachchilage</a:t>
            </a:r>
            <a:r>
              <a:rPr lang="en-US" sz="1600" dirty="0">
                <a:solidFill>
                  <a:srgbClr val="58595B"/>
                </a:solidFill>
                <a:latin typeface="Arial"/>
                <a:cs typeface="Arial"/>
              </a:rPr>
              <a:t> (BNE)</a:t>
            </a:r>
          </a:p>
        </p:txBody>
      </p:sp>
    </p:spTree>
    <p:extLst>
      <p:ext uri="{BB962C8B-B14F-4D97-AF65-F5344CB8AC3E}">
        <p14:creationId xmlns:p14="http://schemas.microsoft.com/office/powerpoint/2010/main" val="650722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32688-8CAC-B4FD-78F9-22DD737E155E}"/>
              </a:ext>
            </a:extLst>
          </p:cNvPr>
          <p:cNvSpPr>
            <a:spLocks noGrp="1"/>
          </p:cNvSpPr>
          <p:nvPr>
            <p:ph type="title"/>
          </p:nvPr>
        </p:nvSpPr>
        <p:spPr/>
        <p:txBody>
          <a:bodyPr>
            <a:normAutofit fontScale="90000"/>
          </a:bodyPr>
          <a:lstStyle/>
          <a:p>
            <a:r>
              <a:rPr lang="en-IN" dirty="0"/>
              <a:t>Dataset Description</a:t>
            </a:r>
          </a:p>
        </p:txBody>
      </p:sp>
      <p:sp>
        <p:nvSpPr>
          <p:cNvPr id="3" name="Content Placeholder 2">
            <a:extLst>
              <a:ext uri="{FF2B5EF4-FFF2-40B4-BE49-F238E27FC236}">
                <a16:creationId xmlns:a16="http://schemas.microsoft.com/office/drawing/2014/main" id="{75F19CE6-3166-8E40-7F21-8D4D525023EF}"/>
              </a:ext>
            </a:extLst>
          </p:cNvPr>
          <p:cNvSpPr>
            <a:spLocks noGrp="1"/>
          </p:cNvSpPr>
          <p:nvPr>
            <p:ph sz="half" idx="1"/>
          </p:nvPr>
        </p:nvSpPr>
        <p:spPr/>
        <p:txBody>
          <a:bodyPr>
            <a:normAutofit fontScale="92500" lnSpcReduction="20000"/>
          </a:bodyPr>
          <a:lstStyle/>
          <a:p>
            <a:pPr marL="0" indent="0">
              <a:buNone/>
            </a:pPr>
            <a:r>
              <a:rPr lang="en-IN" sz="2100" dirty="0"/>
              <a:t>Dataset Link: </a:t>
            </a:r>
            <a:r>
              <a:rPr lang="en-IN" sz="2100" dirty="0">
                <a:hlinkClick r:id="rId2"/>
              </a:rPr>
              <a:t>https://www.kaggle.com/datasets/ramoliyafenil/text-based-cyber-threat-detection/data</a:t>
            </a:r>
            <a:r>
              <a:rPr lang="en-IN" sz="2100" dirty="0"/>
              <a:t> </a:t>
            </a:r>
          </a:p>
          <a:p>
            <a:pPr lvl="1"/>
            <a:r>
              <a:rPr lang="en-US" dirty="0"/>
              <a:t>Includes network traffic, textual messages, and entity relationships for threat detection.</a:t>
            </a:r>
          </a:p>
          <a:p>
            <a:pPr lvl="1"/>
            <a:r>
              <a:rPr lang="en-US" dirty="0"/>
              <a:t>Supports threat detection, incident response, and advanced ML/DL applications.</a:t>
            </a:r>
          </a:p>
          <a:p>
            <a:pPr lvl="1"/>
            <a:r>
              <a:rPr lang="en-US" dirty="0"/>
              <a:t>Contains IDs, text, labels, diagnoses, and solutions for threats.</a:t>
            </a:r>
          </a:p>
          <a:p>
            <a:pPr lvl="1"/>
            <a:r>
              <a:rPr lang="en-US" dirty="0"/>
              <a:t>Ready-to-use refined datasets optimized for analysis and training.</a:t>
            </a:r>
          </a:p>
          <a:p>
            <a:pPr marL="400050" lvl="1" indent="0">
              <a:buNone/>
            </a:pPr>
            <a:r>
              <a:rPr lang="en-IN" dirty="0"/>
              <a:t> </a:t>
            </a:r>
          </a:p>
          <a:p>
            <a:pPr marL="0" indent="0">
              <a:buNone/>
            </a:pPr>
            <a:endParaRPr lang="en-IN" dirty="0"/>
          </a:p>
        </p:txBody>
      </p:sp>
      <p:sp>
        <p:nvSpPr>
          <p:cNvPr id="4" name="Footer Placeholder 3">
            <a:extLst>
              <a:ext uri="{FF2B5EF4-FFF2-40B4-BE49-F238E27FC236}">
                <a16:creationId xmlns:a16="http://schemas.microsoft.com/office/drawing/2014/main" id="{3747C053-1050-F6B0-8E29-A14144B3CD58}"/>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779CD401-D31C-F018-F6BD-4D589C516DB6}"/>
              </a:ext>
            </a:extLst>
          </p:cNvPr>
          <p:cNvSpPr>
            <a:spLocks noGrp="1"/>
          </p:cNvSpPr>
          <p:nvPr>
            <p:ph type="sldNum" sz="quarter" idx="12"/>
          </p:nvPr>
        </p:nvSpPr>
        <p:spPr/>
        <p:txBody>
          <a:bodyPr/>
          <a:lstStyle/>
          <a:p>
            <a:fld id="{2BB9ACDB-B634-2347-95A4-245F21F5473B}" type="slidenum">
              <a:rPr lang="en-US" smtClean="0"/>
              <a:t>10</a:t>
            </a:fld>
            <a:endParaRPr lang="en-US"/>
          </a:p>
        </p:txBody>
      </p:sp>
    </p:spTree>
    <p:extLst>
      <p:ext uri="{BB962C8B-B14F-4D97-AF65-F5344CB8AC3E}">
        <p14:creationId xmlns:p14="http://schemas.microsoft.com/office/powerpoint/2010/main" val="232145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5DE61-E7D8-ABDD-A16E-26526AF609DE}"/>
              </a:ext>
            </a:extLst>
          </p:cNvPr>
          <p:cNvSpPr>
            <a:spLocks noGrp="1"/>
          </p:cNvSpPr>
          <p:nvPr>
            <p:ph type="title"/>
          </p:nvPr>
        </p:nvSpPr>
        <p:spPr>
          <a:xfrm>
            <a:off x="457200" y="205979"/>
            <a:ext cx="8229600" cy="540688"/>
          </a:xfrm>
        </p:spPr>
        <p:txBody>
          <a:bodyPr anchor="ctr">
            <a:normAutofit/>
          </a:bodyPr>
          <a:lstStyle/>
          <a:p>
            <a:pPr>
              <a:lnSpc>
                <a:spcPct val="90000"/>
              </a:lnSpc>
            </a:pPr>
            <a:r>
              <a:rPr lang="en-IN" dirty="0"/>
              <a:t>Threat Detection Using AI</a:t>
            </a:r>
            <a:endParaRPr lang="en-IN"/>
          </a:p>
        </p:txBody>
      </p:sp>
      <p:pic>
        <p:nvPicPr>
          <p:cNvPr id="13" name="Picture 12" descr="A diagram of a model&#10;&#10;AI-generated content may be incorrect.">
            <a:extLst>
              <a:ext uri="{FF2B5EF4-FFF2-40B4-BE49-F238E27FC236}">
                <a16:creationId xmlns:a16="http://schemas.microsoft.com/office/drawing/2014/main" id="{E4A7B835-B068-9FF7-8B38-868D5B6F5B7A}"/>
              </a:ext>
            </a:extLst>
          </p:cNvPr>
          <p:cNvPicPr>
            <a:picLocks noChangeAspect="1"/>
          </p:cNvPicPr>
          <p:nvPr/>
        </p:nvPicPr>
        <p:blipFill>
          <a:blip r:embed="rId2"/>
          <a:stretch>
            <a:fillRect/>
          </a:stretch>
        </p:blipFill>
        <p:spPr>
          <a:xfrm>
            <a:off x="1521983" y="914188"/>
            <a:ext cx="6100033" cy="3465296"/>
          </a:xfrm>
          <a:prstGeom prst="rect">
            <a:avLst/>
          </a:prstGeom>
          <a:noFill/>
        </p:spPr>
      </p:pic>
      <p:sp>
        <p:nvSpPr>
          <p:cNvPr id="4" name="Footer Placeholder 3">
            <a:extLst>
              <a:ext uri="{FF2B5EF4-FFF2-40B4-BE49-F238E27FC236}">
                <a16:creationId xmlns:a16="http://schemas.microsoft.com/office/drawing/2014/main" id="{F780A05A-D0E6-BB66-796E-C8F98E75E81C}"/>
              </a:ext>
            </a:extLst>
          </p:cNvPr>
          <p:cNvSpPr>
            <a:spLocks noGrp="1"/>
          </p:cNvSpPr>
          <p:nvPr>
            <p:ph type="ftr" sz="quarter" idx="11"/>
          </p:nvPr>
        </p:nvSpPr>
        <p:spPr>
          <a:xfrm>
            <a:off x="1663700" y="4767263"/>
            <a:ext cx="5797550" cy="273844"/>
          </a:xfrm>
        </p:spPr>
        <p:txBody>
          <a:bodyPr anchor="ctr">
            <a:normAutofit/>
          </a:bodyPr>
          <a:lstStyle/>
          <a:p>
            <a:pPr>
              <a:lnSpc>
                <a:spcPct val="90000"/>
              </a:lnSpc>
              <a:spcAft>
                <a:spcPts val="600"/>
              </a:spcAft>
            </a:pPr>
            <a:r>
              <a:rPr lang="en-US"/>
              <a:t>Group NUMBER, PROJECTTITLE</a:t>
            </a:r>
          </a:p>
        </p:txBody>
      </p:sp>
      <p:sp>
        <p:nvSpPr>
          <p:cNvPr id="5" name="Slide Number Placeholder 4">
            <a:extLst>
              <a:ext uri="{FF2B5EF4-FFF2-40B4-BE49-F238E27FC236}">
                <a16:creationId xmlns:a16="http://schemas.microsoft.com/office/drawing/2014/main" id="{BB17F310-1537-6B86-340A-E6A80D194121}"/>
              </a:ext>
            </a:extLst>
          </p:cNvPr>
          <p:cNvSpPr>
            <a:spLocks noGrp="1"/>
          </p:cNvSpPr>
          <p:nvPr>
            <p:ph type="sldNum" sz="quarter" idx="12"/>
          </p:nvPr>
        </p:nvSpPr>
        <p:spPr>
          <a:xfrm>
            <a:off x="6927850" y="4767263"/>
            <a:ext cx="2133600" cy="273844"/>
          </a:xfrm>
        </p:spPr>
        <p:txBody>
          <a:bodyPr anchor="ctr">
            <a:normAutofit/>
          </a:bodyPr>
          <a:lstStyle/>
          <a:p>
            <a:pPr>
              <a:lnSpc>
                <a:spcPct val="90000"/>
              </a:lnSpc>
              <a:spcAft>
                <a:spcPts val="600"/>
              </a:spcAft>
            </a:pPr>
            <a:fld id="{2BB9ACDB-B634-2347-95A4-245F21F5473B}" type="slidenum">
              <a:rPr lang="en-US" smtClean="0"/>
              <a:pPr>
                <a:lnSpc>
                  <a:spcPct val="90000"/>
                </a:lnSpc>
                <a:spcAft>
                  <a:spcPts val="600"/>
                </a:spcAft>
              </a:pPr>
              <a:t>11</a:t>
            </a:fld>
            <a:endParaRPr lang="en-US"/>
          </a:p>
        </p:txBody>
      </p:sp>
    </p:spTree>
    <p:extLst>
      <p:ext uri="{BB962C8B-B14F-4D97-AF65-F5344CB8AC3E}">
        <p14:creationId xmlns:p14="http://schemas.microsoft.com/office/powerpoint/2010/main" val="45152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777D-8A85-73F5-421F-2471304AE100}"/>
              </a:ext>
            </a:extLst>
          </p:cNvPr>
          <p:cNvSpPr>
            <a:spLocks noGrp="1"/>
          </p:cNvSpPr>
          <p:nvPr>
            <p:ph type="title"/>
          </p:nvPr>
        </p:nvSpPr>
        <p:spPr/>
        <p:txBody>
          <a:bodyPr>
            <a:normAutofit fontScale="90000"/>
          </a:bodyPr>
          <a:lstStyle/>
          <a:p>
            <a:r>
              <a:rPr lang="en-IN" dirty="0"/>
              <a:t>Methodology</a:t>
            </a:r>
          </a:p>
        </p:txBody>
      </p:sp>
      <p:sp>
        <p:nvSpPr>
          <p:cNvPr id="3" name="Content Placeholder 2">
            <a:extLst>
              <a:ext uri="{FF2B5EF4-FFF2-40B4-BE49-F238E27FC236}">
                <a16:creationId xmlns:a16="http://schemas.microsoft.com/office/drawing/2014/main" id="{F350BCF0-2B0C-4756-A227-5E9554A1D57D}"/>
              </a:ext>
            </a:extLst>
          </p:cNvPr>
          <p:cNvSpPr>
            <a:spLocks noGrp="1"/>
          </p:cNvSpPr>
          <p:nvPr>
            <p:ph sz="half" idx="1"/>
          </p:nvPr>
        </p:nvSpPr>
        <p:spPr/>
        <p:txBody>
          <a:bodyPr>
            <a:normAutofit fontScale="62500" lnSpcReduction="20000"/>
          </a:bodyPr>
          <a:lstStyle/>
          <a:p>
            <a:r>
              <a:rPr lang="en-US" b="1" dirty="0"/>
              <a:t>Kaggle Dataset: </a:t>
            </a:r>
            <a:r>
              <a:rPr lang="en-US" dirty="0"/>
              <a:t>The process begins with acquiring a dataset from Kaggle, containing cyber threat-related data for analysis and model training.</a:t>
            </a:r>
          </a:p>
          <a:p>
            <a:r>
              <a:rPr lang="en-US" b="1" dirty="0"/>
              <a:t>Data Cleaning: </a:t>
            </a:r>
            <a:r>
              <a:rPr lang="en-US" dirty="0"/>
              <a:t>Removes inconsistencies, duplicates, or irrelevant data to ensure the dataset is ready for preprocessing.</a:t>
            </a:r>
          </a:p>
          <a:p>
            <a:r>
              <a:rPr lang="en-US" b="1" dirty="0"/>
              <a:t>Data Preprocessing:</a:t>
            </a:r>
          </a:p>
          <a:p>
            <a:pPr lvl="1"/>
            <a:r>
              <a:rPr lang="en-US" b="1" dirty="0"/>
              <a:t>Lowercase Conversion: </a:t>
            </a:r>
            <a:r>
              <a:rPr lang="en-US" dirty="0"/>
              <a:t>Converts text to lowercase for uniformity.</a:t>
            </a:r>
          </a:p>
          <a:p>
            <a:pPr lvl="1"/>
            <a:r>
              <a:rPr lang="en-US" b="1" dirty="0"/>
              <a:t>Remove Special Characters: </a:t>
            </a:r>
            <a:r>
              <a:rPr lang="en-US" dirty="0"/>
              <a:t>Eliminates unwanted symbols or characters to simplify text.</a:t>
            </a:r>
          </a:p>
          <a:p>
            <a:pPr lvl="1"/>
            <a:r>
              <a:rPr lang="en-US" b="1" dirty="0"/>
              <a:t>Lemmatization:</a:t>
            </a:r>
            <a:r>
              <a:rPr lang="en-US" dirty="0"/>
              <a:t> Reduces words to their base or root form for better analysis.</a:t>
            </a:r>
          </a:p>
          <a:p>
            <a:r>
              <a:rPr lang="en-US" b="1" dirty="0"/>
              <a:t>Exploratory Data Analysis (EDA): </a:t>
            </a:r>
            <a:r>
              <a:rPr lang="en-US" dirty="0"/>
              <a:t>Analyzes the cleaned dataset to uncover patterns, trends, and potential insights for better understanding.</a:t>
            </a:r>
          </a:p>
          <a:p>
            <a:r>
              <a:rPr lang="en-US" b="1" dirty="0"/>
              <a:t>TF-IDF Vectorizer: </a:t>
            </a:r>
            <a:r>
              <a:rPr lang="en-US" dirty="0"/>
              <a:t>Converts textual data into numerical form by assigning weights based on term frequency and document frequency for use in machine learning models.</a:t>
            </a:r>
          </a:p>
          <a:p>
            <a:endParaRPr lang="en-IN" dirty="0"/>
          </a:p>
        </p:txBody>
      </p:sp>
      <p:sp>
        <p:nvSpPr>
          <p:cNvPr id="4" name="Footer Placeholder 3">
            <a:extLst>
              <a:ext uri="{FF2B5EF4-FFF2-40B4-BE49-F238E27FC236}">
                <a16:creationId xmlns:a16="http://schemas.microsoft.com/office/drawing/2014/main" id="{69D7EF98-4EAC-CEAF-C836-BF842F5CE017}"/>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E8078606-55E2-2602-D850-51D316924C12}"/>
              </a:ext>
            </a:extLst>
          </p:cNvPr>
          <p:cNvSpPr>
            <a:spLocks noGrp="1"/>
          </p:cNvSpPr>
          <p:nvPr>
            <p:ph type="sldNum" sz="quarter" idx="12"/>
          </p:nvPr>
        </p:nvSpPr>
        <p:spPr/>
        <p:txBody>
          <a:bodyPr/>
          <a:lstStyle/>
          <a:p>
            <a:fld id="{2BB9ACDB-B634-2347-95A4-245F21F5473B}" type="slidenum">
              <a:rPr lang="en-US" smtClean="0"/>
              <a:t>12</a:t>
            </a:fld>
            <a:endParaRPr lang="en-US"/>
          </a:p>
        </p:txBody>
      </p:sp>
    </p:spTree>
    <p:extLst>
      <p:ext uri="{BB962C8B-B14F-4D97-AF65-F5344CB8AC3E}">
        <p14:creationId xmlns:p14="http://schemas.microsoft.com/office/powerpoint/2010/main" val="2636208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94CB-B856-8CD4-22B7-B24C81FA2DC9}"/>
              </a:ext>
            </a:extLst>
          </p:cNvPr>
          <p:cNvSpPr>
            <a:spLocks noGrp="1"/>
          </p:cNvSpPr>
          <p:nvPr>
            <p:ph type="title"/>
          </p:nvPr>
        </p:nvSpPr>
        <p:spPr/>
        <p:txBody>
          <a:bodyPr>
            <a:normAutofit fontScale="90000"/>
          </a:bodyPr>
          <a:lstStyle/>
          <a:p>
            <a:r>
              <a:rPr lang="en-IN" dirty="0"/>
              <a:t>Methodology</a:t>
            </a:r>
          </a:p>
        </p:txBody>
      </p:sp>
      <p:sp>
        <p:nvSpPr>
          <p:cNvPr id="3" name="Content Placeholder 2">
            <a:extLst>
              <a:ext uri="{FF2B5EF4-FFF2-40B4-BE49-F238E27FC236}">
                <a16:creationId xmlns:a16="http://schemas.microsoft.com/office/drawing/2014/main" id="{921356F1-60FF-9495-C54E-092EE524BAD9}"/>
              </a:ext>
            </a:extLst>
          </p:cNvPr>
          <p:cNvSpPr>
            <a:spLocks noGrp="1"/>
          </p:cNvSpPr>
          <p:nvPr>
            <p:ph sz="half" idx="1"/>
          </p:nvPr>
        </p:nvSpPr>
        <p:spPr/>
        <p:txBody>
          <a:bodyPr>
            <a:normAutofit fontScale="70000" lnSpcReduction="20000"/>
          </a:bodyPr>
          <a:lstStyle/>
          <a:p>
            <a:r>
              <a:rPr lang="en-US" b="1" dirty="0"/>
              <a:t>Model Training: </a:t>
            </a:r>
            <a:r>
              <a:rPr lang="en-US" dirty="0"/>
              <a:t>Trains four machine learning models (Random Forest, Support Vector Machine, Logistic Regression, and Artificial Neural Network) using the vectorized data.</a:t>
            </a:r>
          </a:p>
          <a:p>
            <a:r>
              <a:rPr lang="en-US" b="1" dirty="0"/>
              <a:t>Model Evaluation: </a:t>
            </a:r>
            <a:r>
              <a:rPr lang="en-US" dirty="0"/>
              <a:t>Evaluates the performance of all trained models using metrics such as accuracy, precision, recall, and F1-score.</a:t>
            </a:r>
          </a:p>
          <a:p>
            <a:r>
              <a:rPr lang="en-US" b="1" dirty="0"/>
              <a:t>Selecting the Best Model: </a:t>
            </a:r>
            <a:r>
              <a:rPr lang="en-US" dirty="0"/>
              <a:t>Compares the evaluation results to identify the best-performing model.</a:t>
            </a:r>
          </a:p>
          <a:p>
            <a:r>
              <a:rPr lang="en-US" b="1" dirty="0"/>
              <a:t>Dumping the Model: </a:t>
            </a:r>
            <a:r>
              <a:rPr lang="en-US" dirty="0"/>
              <a:t>Saves the best model into a pickle file for future use or deployment.</a:t>
            </a:r>
          </a:p>
          <a:p>
            <a:r>
              <a:rPr lang="en-US" b="1" dirty="0"/>
              <a:t>Outcome: </a:t>
            </a:r>
            <a:r>
              <a:rPr lang="en-US" dirty="0"/>
              <a:t>The process results in a robust machine learning model ready for deployment in detecting cyber threats effectively.</a:t>
            </a:r>
          </a:p>
          <a:p>
            <a:endParaRPr lang="en-IN" dirty="0"/>
          </a:p>
        </p:txBody>
      </p:sp>
      <p:sp>
        <p:nvSpPr>
          <p:cNvPr id="4" name="Footer Placeholder 3">
            <a:extLst>
              <a:ext uri="{FF2B5EF4-FFF2-40B4-BE49-F238E27FC236}">
                <a16:creationId xmlns:a16="http://schemas.microsoft.com/office/drawing/2014/main" id="{EEDC32BA-26F4-35F7-C718-0D614F25CF12}"/>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59F27814-0E26-2AA6-C9DC-83ADA33E0B38}"/>
              </a:ext>
            </a:extLst>
          </p:cNvPr>
          <p:cNvSpPr>
            <a:spLocks noGrp="1"/>
          </p:cNvSpPr>
          <p:nvPr>
            <p:ph type="sldNum" sz="quarter" idx="12"/>
          </p:nvPr>
        </p:nvSpPr>
        <p:spPr/>
        <p:txBody>
          <a:bodyPr/>
          <a:lstStyle/>
          <a:p>
            <a:fld id="{2BB9ACDB-B634-2347-95A4-245F21F5473B}" type="slidenum">
              <a:rPr lang="en-US" smtClean="0"/>
              <a:t>13</a:t>
            </a:fld>
            <a:endParaRPr lang="en-US"/>
          </a:p>
        </p:txBody>
      </p:sp>
    </p:spTree>
    <p:extLst>
      <p:ext uri="{BB962C8B-B14F-4D97-AF65-F5344CB8AC3E}">
        <p14:creationId xmlns:p14="http://schemas.microsoft.com/office/powerpoint/2010/main" val="263787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97B0-513A-5753-92C3-83C7242880FA}"/>
              </a:ext>
            </a:extLst>
          </p:cNvPr>
          <p:cNvSpPr>
            <a:spLocks noGrp="1"/>
          </p:cNvSpPr>
          <p:nvPr>
            <p:ph type="title"/>
          </p:nvPr>
        </p:nvSpPr>
        <p:spPr/>
        <p:txBody>
          <a:bodyPr>
            <a:normAutofit fontScale="90000"/>
          </a:bodyPr>
          <a:lstStyle/>
          <a:p>
            <a:r>
              <a:rPr lang="en-IN" dirty="0"/>
              <a:t>Handling missing values</a:t>
            </a:r>
          </a:p>
        </p:txBody>
      </p:sp>
      <p:sp>
        <p:nvSpPr>
          <p:cNvPr id="3" name="Content Placeholder 2">
            <a:extLst>
              <a:ext uri="{FF2B5EF4-FFF2-40B4-BE49-F238E27FC236}">
                <a16:creationId xmlns:a16="http://schemas.microsoft.com/office/drawing/2014/main" id="{1CA7F365-4265-A88E-33B9-AF845E21FC89}"/>
              </a:ext>
            </a:extLst>
          </p:cNvPr>
          <p:cNvSpPr>
            <a:spLocks noGrp="1"/>
          </p:cNvSpPr>
          <p:nvPr>
            <p:ph sz="half" idx="1"/>
          </p:nvPr>
        </p:nvSpPr>
        <p:spPr>
          <a:xfrm>
            <a:off x="457200" y="914188"/>
            <a:ext cx="8229600" cy="875535"/>
          </a:xfrm>
        </p:spPr>
        <p:txBody>
          <a:bodyPr>
            <a:normAutofit/>
          </a:bodyPr>
          <a:lstStyle/>
          <a:p>
            <a:r>
              <a:rPr lang="en-IN" sz="2000" dirty="0"/>
              <a:t>The below figures shows, number of missing values in each column and cleaned data</a:t>
            </a:r>
          </a:p>
        </p:txBody>
      </p:sp>
      <p:sp>
        <p:nvSpPr>
          <p:cNvPr id="4" name="Footer Placeholder 3">
            <a:extLst>
              <a:ext uri="{FF2B5EF4-FFF2-40B4-BE49-F238E27FC236}">
                <a16:creationId xmlns:a16="http://schemas.microsoft.com/office/drawing/2014/main" id="{D14B7C2F-AB2F-D893-02C7-8CA4ADA326A2}"/>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A17A00DC-F477-DD9D-2C81-03F858A43CFD}"/>
              </a:ext>
            </a:extLst>
          </p:cNvPr>
          <p:cNvSpPr>
            <a:spLocks noGrp="1"/>
          </p:cNvSpPr>
          <p:nvPr>
            <p:ph type="sldNum" sz="quarter" idx="12"/>
          </p:nvPr>
        </p:nvSpPr>
        <p:spPr/>
        <p:txBody>
          <a:bodyPr/>
          <a:lstStyle/>
          <a:p>
            <a:fld id="{2BB9ACDB-B634-2347-95A4-245F21F5473B}" type="slidenum">
              <a:rPr lang="en-US" smtClean="0"/>
              <a:t>14</a:t>
            </a:fld>
            <a:endParaRPr lang="en-US"/>
          </a:p>
        </p:txBody>
      </p:sp>
      <p:pic>
        <p:nvPicPr>
          <p:cNvPr id="6" name="Picture 5" descr="A screenshot of a computer code&#10;&#10;Description automatically generated">
            <a:extLst>
              <a:ext uri="{FF2B5EF4-FFF2-40B4-BE49-F238E27FC236}">
                <a16:creationId xmlns:a16="http://schemas.microsoft.com/office/drawing/2014/main" id="{9B6ACE7C-6D8A-2B8F-0A6F-B68FE95DEEB1}"/>
              </a:ext>
            </a:extLst>
          </p:cNvPr>
          <p:cNvPicPr>
            <a:picLocks noChangeAspect="1"/>
          </p:cNvPicPr>
          <p:nvPr/>
        </p:nvPicPr>
        <p:blipFill>
          <a:blip r:embed="rId2"/>
          <a:stretch>
            <a:fillRect/>
          </a:stretch>
        </p:blipFill>
        <p:spPr>
          <a:xfrm>
            <a:off x="2280823" y="2310106"/>
            <a:ext cx="1424940" cy="1562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10;&#10;Description automatically generated">
            <a:extLst>
              <a:ext uri="{FF2B5EF4-FFF2-40B4-BE49-F238E27FC236}">
                <a16:creationId xmlns:a16="http://schemas.microsoft.com/office/drawing/2014/main" id="{7B5D322D-F9CD-F0C0-0D0E-F0DCAFDC1380}"/>
              </a:ext>
            </a:extLst>
          </p:cNvPr>
          <p:cNvPicPr>
            <a:picLocks noChangeAspect="1"/>
          </p:cNvPicPr>
          <p:nvPr/>
        </p:nvPicPr>
        <p:blipFill>
          <a:blip r:embed="rId3"/>
          <a:stretch>
            <a:fillRect/>
          </a:stretch>
        </p:blipFill>
        <p:spPr>
          <a:xfrm>
            <a:off x="5109699" y="2230096"/>
            <a:ext cx="1341120" cy="1722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Arrow: Right 7">
            <a:extLst>
              <a:ext uri="{FF2B5EF4-FFF2-40B4-BE49-F238E27FC236}">
                <a16:creationId xmlns:a16="http://schemas.microsoft.com/office/drawing/2014/main" id="{85807DC6-00E3-AFA9-5CC7-A25178522D3A}"/>
              </a:ext>
            </a:extLst>
          </p:cNvPr>
          <p:cNvSpPr/>
          <p:nvPr/>
        </p:nvSpPr>
        <p:spPr>
          <a:xfrm>
            <a:off x="3829538" y="2813538"/>
            <a:ext cx="1148862" cy="46110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7071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CA6C-359B-2DB2-EF63-82C3BF00E9F6}"/>
              </a:ext>
            </a:extLst>
          </p:cNvPr>
          <p:cNvSpPr>
            <a:spLocks noGrp="1"/>
          </p:cNvSpPr>
          <p:nvPr>
            <p:ph type="title"/>
          </p:nvPr>
        </p:nvSpPr>
        <p:spPr/>
        <p:txBody>
          <a:bodyPr>
            <a:normAutofit fontScale="90000"/>
          </a:bodyPr>
          <a:lstStyle/>
          <a:p>
            <a:r>
              <a:rPr lang="en-IN" dirty="0"/>
              <a:t>Pre-processed Data</a:t>
            </a:r>
          </a:p>
        </p:txBody>
      </p:sp>
      <p:sp>
        <p:nvSpPr>
          <p:cNvPr id="3" name="Content Placeholder 2">
            <a:extLst>
              <a:ext uri="{FF2B5EF4-FFF2-40B4-BE49-F238E27FC236}">
                <a16:creationId xmlns:a16="http://schemas.microsoft.com/office/drawing/2014/main" id="{139792B5-425A-43D5-3E12-F32F33D95B3C}"/>
              </a:ext>
            </a:extLst>
          </p:cNvPr>
          <p:cNvSpPr>
            <a:spLocks noGrp="1"/>
          </p:cNvSpPr>
          <p:nvPr>
            <p:ph sz="half" idx="1"/>
          </p:nvPr>
        </p:nvSpPr>
        <p:spPr>
          <a:xfrm>
            <a:off x="457200" y="914188"/>
            <a:ext cx="8229600" cy="375350"/>
          </a:xfrm>
        </p:spPr>
        <p:txBody>
          <a:bodyPr>
            <a:normAutofit/>
          </a:bodyPr>
          <a:lstStyle/>
          <a:p>
            <a:r>
              <a:rPr lang="en-IN" sz="1800" dirty="0"/>
              <a:t>Below figures show that sample original data and pre-processed data.</a:t>
            </a:r>
          </a:p>
        </p:txBody>
      </p:sp>
      <p:sp>
        <p:nvSpPr>
          <p:cNvPr id="4" name="Footer Placeholder 3">
            <a:extLst>
              <a:ext uri="{FF2B5EF4-FFF2-40B4-BE49-F238E27FC236}">
                <a16:creationId xmlns:a16="http://schemas.microsoft.com/office/drawing/2014/main" id="{8120285A-2AAD-D7C9-7684-8305FE14047C}"/>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742410E7-B304-C275-85AF-77A641E7D47F}"/>
              </a:ext>
            </a:extLst>
          </p:cNvPr>
          <p:cNvSpPr>
            <a:spLocks noGrp="1"/>
          </p:cNvSpPr>
          <p:nvPr>
            <p:ph type="sldNum" sz="quarter" idx="12"/>
          </p:nvPr>
        </p:nvSpPr>
        <p:spPr/>
        <p:txBody>
          <a:bodyPr/>
          <a:lstStyle/>
          <a:p>
            <a:fld id="{2BB9ACDB-B634-2347-95A4-245F21F5473B}" type="slidenum">
              <a:rPr lang="en-US" smtClean="0"/>
              <a:t>15</a:t>
            </a:fld>
            <a:endParaRPr lang="en-US"/>
          </a:p>
        </p:txBody>
      </p:sp>
      <p:pic>
        <p:nvPicPr>
          <p:cNvPr id="6" name="Picture 5" descr="A screenshot of a computer&#10;&#10;Description automatically generated">
            <a:extLst>
              <a:ext uri="{FF2B5EF4-FFF2-40B4-BE49-F238E27FC236}">
                <a16:creationId xmlns:a16="http://schemas.microsoft.com/office/drawing/2014/main" id="{21395A33-66A9-5F8A-5137-B7A4AD86D62A}"/>
              </a:ext>
            </a:extLst>
          </p:cNvPr>
          <p:cNvPicPr>
            <a:picLocks noChangeAspect="1"/>
          </p:cNvPicPr>
          <p:nvPr/>
        </p:nvPicPr>
        <p:blipFill>
          <a:blip r:embed="rId2"/>
          <a:stretch>
            <a:fillRect/>
          </a:stretch>
        </p:blipFill>
        <p:spPr>
          <a:xfrm>
            <a:off x="2287661" y="1406581"/>
            <a:ext cx="4396740" cy="1249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10;&#10;Description automatically generated">
            <a:extLst>
              <a:ext uri="{FF2B5EF4-FFF2-40B4-BE49-F238E27FC236}">
                <a16:creationId xmlns:a16="http://schemas.microsoft.com/office/drawing/2014/main" id="{545F1301-3783-D38F-A2B5-517057B66009}"/>
              </a:ext>
            </a:extLst>
          </p:cNvPr>
          <p:cNvPicPr>
            <a:picLocks noChangeAspect="1"/>
          </p:cNvPicPr>
          <p:nvPr/>
        </p:nvPicPr>
        <p:blipFill>
          <a:blip r:embed="rId3"/>
          <a:stretch>
            <a:fillRect/>
          </a:stretch>
        </p:blipFill>
        <p:spPr>
          <a:xfrm>
            <a:off x="1620276" y="3327551"/>
            <a:ext cx="5731510" cy="14357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Arrow: Down 7">
            <a:extLst>
              <a:ext uri="{FF2B5EF4-FFF2-40B4-BE49-F238E27FC236}">
                <a16:creationId xmlns:a16="http://schemas.microsoft.com/office/drawing/2014/main" id="{1B91C5F6-15CA-E076-82F4-DE7365CAEC6C}"/>
              </a:ext>
            </a:extLst>
          </p:cNvPr>
          <p:cNvSpPr/>
          <p:nvPr/>
        </p:nvSpPr>
        <p:spPr>
          <a:xfrm>
            <a:off x="4216400" y="2722459"/>
            <a:ext cx="539261" cy="53889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4881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C68F-6753-8203-2070-64D132B4E1A3}"/>
              </a:ext>
            </a:extLst>
          </p:cNvPr>
          <p:cNvSpPr>
            <a:spLocks noGrp="1"/>
          </p:cNvSpPr>
          <p:nvPr>
            <p:ph type="title"/>
          </p:nvPr>
        </p:nvSpPr>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ECA6654D-91B1-F580-13EA-EC186FFFEC21}"/>
              </a:ext>
            </a:extLst>
          </p:cNvPr>
          <p:cNvSpPr>
            <a:spLocks noGrp="1"/>
          </p:cNvSpPr>
          <p:nvPr>
            <p:ph sz="half" idx="1"/>
          </p:nvPr>
        </p:nvSpPr>
        <p:spPr>
          <a:xfrm>
            <a:off x="457200" y="914188"/>
            <a:ext cx="4013200" cy="3465296"/>
          </a:xfrm>
        </p:spPr>
        <p:txBody>
          <a:bodyPr>
            <a:normAutofit fontScale="92500" lnSpcReduction="10000"/>
          </a:bodyPr>
          <a:lstStyle/>
          <a:p>
            <a:pPr algn="just"/>
            <a:r>
              <a:rPr lang="en-IN" sz="1800" dirty="0">
                <a:effectLst/>
                <a:latin typeface="+mj-lt"/>
                <a:ea typeface="Calibri" panose="020F0502020204030204" pitchFamily="34" charset="0"/>
                <a:cs typeface="Times New Roman" panose="02020603050405020304" pitchFamily="18" charset="0"/>
              </a:rPr>
              <a:t>The frequency of dataset labels or categories is shown in a bar chart. Malware appears to be the most common attack label. </a:t>
            </a:r>
          </a:p>
          <a:p>
            <a:pPr algn="just"/>
            <a:r>
              <a:rPr lang="en-IN" sz="1800" dirty="0">
                <a:effectLst/>
                <a:latin typeface="+mj-lt"/>
                <a:ea typeface="Calibri" panose="020F0502020204030204" pitchFamily="34" charset="0"/>
                <a:cs typeface="Times New Roman" panose="02020603050405020304" pitchFamily="18" charset="0"/>
              </a:rPr>
              <a:t>Lower frequencies are linked to labels like "threat-actor," "location," and "tools.“</a:t>
            </a:r>
          </a:p>
          <a:p>
            <a:pPr algn="just"/>
            <a:r>
              <a:rPr lang="en-IN" sz="1800" dirty="0">
                <a:effectLst/>
                <a:latin typeface="+mj-lt"/>
                <a:ea typeface="Calibri" panose="020F0502020204030204" pitchFamily="34" charset="0"/>
                <a:cs typeface="Times New Roman" panose="02020603050405020304" pitchFamily="18" charset="0"/>
              </a:rPr>
              <a:t>This visualisation provides insights on the distribution of categories within the data set, which can be useful for understanding the model of the data and making decisions in later analysis or modelling phases.</a:t>
            </a:r>
            <a:endParaRPr lang="en-IN" dirty="0">
              <a:latin typeface="+mj-lt"/>
            </a:endParaRPr>
          </a:p>
        </p:txBody>
      </p:sp>
      <p:sp>
        <p:nvSpPr>
          <p:cNvPr id="4" name="Footer Placeholder 3">
            <a:extLst>
              <a:ext uri="{FF2B5EF4-FFF2-40B4-BE49-F238E27FC236}">
                <a16:creationId xmlns:a16="http://schemas.microsoft.com/office/drawing/2014/main" id="{287C4FDC-AE83-59E9-B1C3-D6128F430338}"/>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511C83E0-4773-A6D6-8552-A0E2A19CBABD}"/>
              </a:ext>
            </a:extLst>
          </p:cNvPr>
          <p:cNvSpPr>
            <a:spLocks noGrp="1"/>
          </p:cNvSpPr>
          <p:nvPr>
            <p:ph type="sldNum" sz="quarter" idx="12"/>
          </p:nvPr>
        </p:nvSpPr>
        <p:spPr/>
        <p:txBody>
          <a:bodyPr/>
          <a:lstStyle/>
          <a:p>
            <a:fld id="{2BB9ACDB-B634-2347-95A4-245F21F5473B}" type="slidenum">
              <a:rPr lang="en-US" smtClean="0"/>
              <a:t>16</a:t>
            </a:fld>
            <a:endParaRPr lang="en-US"/>
          </a:p>
        </p:txBody>
      </p:sp>
      <p:pic>
        <p:nvPicPr>
          <p:cNvPr id="7" name="Picture 6" descr="A bar graph with different colored bars&#10;&#10;Description automatically generated">
            <a:extLst>
              <a:ext uri="{FF2B5EF4-FFF2-40B4-BE49-F238E27FC236}">
                <a16:creationId xmlns:a16="http://schemas.microsoft.com/office/drawing/2014/main" id="{8A275D6B-9B37-6BB4-48F0-97B5C3116CF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7705" y="1047261"/>
            <a:ext cx="3688080" cy="2922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6885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B610-0B17-069D-3AEE-33BC874B21FB}"/>
              </a:ext>
            </a:extLst>
          </p:cNvPr>
          <p:cNvSpPr>
            <a:spLocks noGrp="1"/>
          </p:cNvSpPr>
          <p:nvPr>
            <p:ph type="title"/>
          </p:nvPr>
        </p:nvSpPr>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6671B177-380F-D87F-D5A7-F18ED747F97E}"/>
              </a:ext>
            </a:extLst>
          </p:cNvPr>
          <p:cNvSpPr>
            <a:spLocks noGrp="1"/>
          </p:cNvSpPr>
          <p:nvPr>
            <p:ph sz="half" idx="1"/>
          </p:nvPr>
        </p:nvSpPr>
        <p:spPr>
          <a:xfrm>
            <a:off x="457200" y="914188"/>
            <a:ext cx="3036277" cy="3465296"/>
          </a:xfrm>
        </p:spPr>
        <p:txBody>
          <a:bodyPr>
            <a:normAutofit fontScale="85000" lnSpcReduction="20000"/>
          </a:bodyPr>
          <a:lstStyle/>
          <a:p>
            <a:r>
              <a:rPr lang="en-IN" sz="1800" dirty="0">
                <a:effectLst/>
                <a:latin typeface="+mj-lt"/>
                <a:ea typeface="Calibri" panose="020F0502020204030204" pitchFamily="34" charset="0"/>
                <a:cs typeface="Times New Roman" panose="02020603050405020304" pitchFamily="18" charset="0"/>
              </a:rPr>
              <a:t>In the text data, the word cloud presents the most common words. Words like "attack," "malware," "threat," "user," and "phishing" imply a focus on cyber security threats. </a:t>
            </a:r>
          </a:p>
          <a:p>
            <a:r>
              <a:rPr lang="en-IN" sz="1800" dirty="0">
                <a:effectLst/>
                <a:latin typeface="+mj-lt"/>
                <a:ea typeface="Calibri" panose="020F0502020204030204" pitchFamily="34" charset="0"/>
                <a:cs typeface="Times New Roman" panose="02020603050405020304" pitchFamily="18" charset="0"/>
              </a:rPr>
              <a:t>This is supported by the words "ransomware," "exploit," and "victim." Attack plan analysis is suggested by words like "tool," "technique," and "campaign“.</a:t>
            </a:r>
          </a:p>
          <a:p>
            <a:r>
              <a:rPr lang="en-IN" sz="1800" dirty="0">
                <a:effectLst/>
                <a:latin typeface="+mj-lt"/>
                <a:ea typeface="Calibri" panose="020F0502020204030204" pitchFamily="34" charset="0"/>
                <a:cs typeface="Times New Roman" panose="02020603050405020304" pitchFamily="18" charset="0"/>
              </a:rPr>
              <a:t>The word cloud displays text data's primary cyber security themes and vocabulary.</a:t>
            </a:r>
          </a:p>
        </p:txBody>
      </p:sp>
      <p:sp>
        <p:nvSpPr>
          <p:cNvPr id="4" name="Footer Placeholder 3">
            <a:extLst>
              <a:ext uri="{FF2B5EF4-FFF2-40B4-BE49-F238E27FC236}">
                <a16:creationId xmlns:a16="http://schemas.microsoft.com/office/drawing/2014/main" id="{DD1FF2A6-B0D5-F107-9A44-50F73C1B2DE6}"/>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AF396D43-2874-2935-2673-A04DA8448995}"/>
              </a:ext>
            </a:extLst>
          </p:cNvPr>
          <p:cNvSpPr>
            <a:spLocks noGrp="1"/>
          </p:cNvSpPr>
          <p:nvPr>
            <p:ph type="sldNum" sz="quarter" idx="12"/>
          </p:nvPr>
        </p:nvSpPr>
        <p:spPr/>
        <p:txBody>
          <a:bodyPr/>
          <a:lstStyle/>
          <a:p>
            <a:fld id="{2BB9ACDB-B634-2347-95A4-245F21F5473B}" type="slidenum">
              <a:rPr lang="en-US" smtClean="0"/>
              <a:t>17</a:t>
            </a:fld>
            <a:endParaRPr lang="en-US"/>
          </a:p>
        </p:txBody>
      </p:sp>
      <p:pic>
        <p:nvPicPr>
          <p:cNvPr id="6" name="Picture 5" descr="A close-up of words&#10;&#10;Description automatically generated">
            <a:extLst>
              <a:ext uri="{FF2B5EF4-FFF2-40B4-BE49-F238E27FC236}">
                <a16:creationId xmlns:a16="http://schemas.microsoft.com/office/drawing/2014/main" id="{AFF5EBBC-561E-0372-3E28-767609C526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1339" y="1150565"/>
            <a:ext cx="4883292" cy="2390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00949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FD03-778E-4EF3-00E3-7EF1D3A4CA4C}"/>
              </a:ext>
            </a:extLst>
          </p:cNvPr>
          <p:cNvSpPr>
            <a:spLocks noGrp="1"/>
          </p:cNvSpPr>
          <p:nvPr>
            <p:ph type="title"/>
          </p:nvPr>
        </p:nvSpPr>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B7123F82-23DA-1F55-9D95-AEE403EB2B17}"/>
              </a:ext>
            </a:extLst>
          </p:cNvPr>
          <p:cNvSpPr>
            <a:spLocks noGrp="1"/>
          </p:cNvSpPr>
          <p:nvPr>
            <p:ph sz="half" idx="1"/>
          </p:nvPr>
        </p:nvSpPr>
        <p:spPr>
          <a:xfrm>
            <a:off x="457200" y="914188"/>
            <a:ext cx="3778738" cy="3657812"/>
          </a:xfrm>
        </p:spPr>
        <p:txBody>
          <a:bodyPr>
            <a:normAutofit lnSpcReduction="10000"/>
          </a:bodyPr>
          <a:lstStyle/>
          <a:p>
            <a:r>
              <a:rPr lang="en-IN" sz="1800" dirty="0">
                <a:effectLst/>
                <a:latin typeface="+mj-lt"/>
                <a:ea typeface="Calibri" panose="020F0502020204030204" pitchFamily="34" charset="0"/>
                <a:cs typeface="Times New Roman" panose="02020603050405020304" pitchFamily="18" charset="0"/>
              </a:rPr>
              <a:t>For dataset categories or labels, violin charts show text length distributions. The violin shapes' widths show data point density at different text lengths. </a:t>
            </a:r>
          </a:p>
          <a:p>
            <a:r>
              <a:rPr lang="en-IN" sz="1800" dirty="0">
                <a:effectLst/>
                <a:latin typeface="+mj-lt"/>
                <a:ea typeface="Calibri" panose="020F0502020204030204" pitchFamily="34" charset="0"/>
                <a:cs typeface="Times New Roman" panose="02020603050405020304" pitchFamily="18" charset="0"/>
              </a:rPr>
              <a:t>Some labels, like "tools" and "FILEPATH," have larger text descriptions than others, like "attack-pattern" and "SHA2." </a:t>
            </a:r>
          </a:p>
          <a:p>
            <a:r>
              <a:rPr lang="en-IN" sz="1800" dirty="0">
                <a:effectLst/>
                <a:latin typeface="+mj-lt"/>
                <a:ea typeface="Calibri" panose="020F0502020204030204" pitchFamily="34" charset="0"/>
                <a:cs typeface="Times New Roman" panose="02020603050405020304" pitchFamily="18" charset="0"/>
              </a:rPr>
              <a:t>This information can aid in understanding the characteristics of various categories and inform feature engineering or model selection</a:t>
            </a:r>
            <a:endParaRPr lang="en-IN" dirty="0">
              <a:latin typeface="+mj-lt"/>
            </a:endParaRPr>
          </a:p>
        </p:txBody>
      </p:sp>
      <p:sp>
        <p:nvSpPr>
          <p:cNvPr id="4" name="Footer Placeholder 3">
            <a:extLst>
              <a:ext uri="{FF2B5EF4-FFF2-40B4-BE49-F238E27FC236}">
                <a16:creationId xmlns:a16="http://schemas.microsoft.com/office/drawing/2014/main" id="{334FC091-6250-778B-5F2E-6F315EFBD10D}"/>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E1645FAF-51E4-9ABE-2358-3B7EF10DCD97}"/>
              </a:ext>
            </a:extLst>
          </p:cNvPr>
          <p:cNvSpPr>
            <a:spLocks noGrp="1"/>
          </p:cNvSpPr>
          <p:nvPr>
            <p:ph type="sldNum" sz="quarter" idx="12"/>
          </p:nvPr>
        </p:nvSpPr>
        <p:spPr/>
        <p:txBody>
          <a:bodyPr/>
          <a:lstStyle/>
          <a:p>
            <a:fld id="{2BB9ACDB-B634-2347-95A4-245F21F5473B}" type="slidenum">
              <a:rPr lang="en-US" smtClean="0"/>
              <a:t>18</a:t>
            </a:fld>
            <a:endParaRPr lang="en-US"/>
          </a:p>
        </p:txBody>
      </p:sp>
      <p:pic>
        <p:nvPicPr>
          <p:cNvPr id="6" name="Picture 5" descr="A diagram of a bar chart&#10;&#10;Description automatically generated with medium confidence">
            <a:extLst>
              <a:ext uri="{FF2B5EF4-FFF2-40B4-BE49-F238E27FC236}">
                <a16:creationId xmlns:a16="http://schemas.microsoft.com/office/drawing/2014/main" id="{F093FEF8-C4D2-FDE0-D7D1-B3423B7442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4936" y="1444088"/>
            <a:ext cx="4198620" cy="19583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45787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5040-0BC4-99F3-A039-06111000EA47}"/>
              </a:ext>
            </a:extLst>
          </p:cNvPr>
          <p:cNvSpPr>
            <a:spLocks noGrp="1"/>
          </p:cNvSpPr>
          <p:nvPr>
            <p:ph type="title"/>
          </p:nvPr>
        </p:nvSpPr>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FB6A0045-C81B-B1F5-EEAA-564F8711571F}"/>
              </a:ext>
            </a:extLst>
          </p:cNvPr>
          <p:cNvSpPr>
            <a:spLocks noGrp="1"/>
          </p:cNvSpPr>
          <p:nvPr>
            <p:ph sz="half" idx="1"/>
          </p:nvPr>
        </p:nvSpPr>
        <p:spPr>
          <a:xfrm>
            <a:off x="457200" y="914188"/>
            <a:ext cx="3552092" cy="3465296"/>
          </a:xfrm>
        </p:spPr>
        <p:txBody>
          <a:bodyPr>
            <a:normAutofit fontScale="77500" lnSpcReduction="20000"/>
          </a:bodyPr>
          <a:lstStyle/>
          <a:p>
            <a:pPr algn="just"/>
            <a:r>
              <a:rPr lang="en-IN" sz="1800" dirty="0">
                <a:effectLst/>
                <a:latin typeface="+mj-lt"/>
                <a:ea typeface="Calibri" panose="020F0502020204030204" pitchFamily="34" charset="0"/>
                <a:cs typeface="Times New Roman" panose="02020603050405020304" pitchFamily="18" charset="0"/>
              </a:rPr>
              <a:t>The box plot displays the data set's word count distribution by label. Boxes show the interquartile range (IQR) with a median line. </a:t>
            </a:r>
          </a:p>
          <a:p>
            <a:pPr algn="just"/>
            <a:r>
              <a:rPr lang="en-IN" sz="1800" dirty="0">
                <a:effectLst/>
                <a:latin typeface="+mj-lt"/>
                <a:ea typeface="Calibri" panose="020F0502020204030204" pitchFamily="34" charset="0"/>
                <a:cs typeface="Times New Roman" panose="02020603050405020304" pitchFamily="18" charset="0"/>
              </a:rPr>
              <a:t>Outliers are points that stretch 1.5 times the IQR. The plot demonstrates that labels like "tools" and "FILEPATH" tend to have longer word counts than labels like "malware" and "attack-pattern," suggesting that descriptions of these labels tend to be longer and more detailed. </a:t>
            </a:r>
          </a:p>
          <a:p>
            <a:pPr algn="just"/>
            <a:r>
              <a:rPr lang="en-IN" sz="1800" dirty="0">
                <a:effectLst/>
                <a:latin typeface="+mj-lt"/>
                <a:ea typeface="Calibri" panose="020F0502020204030204" pitchFamily="34" charset="0"/>
                <a:cs typeface="Times New Roman" panose="02020603050405020304" pitchFamily="18" charset="0"/>
              </a:rPr>
              <a:t>This information is valuable for understanding the characteristics of separate categories and influencing feature engineering or model selection. </a:t>
            </a:r>
            <a:endParaRPr lang="en-IN" dirty="0">
              <a:latin typeface="+mj-lt"/>
            </a:endParaRPr>
          </a:p>
        </p:txBody>
      </p:sp>
      <p:sp>
        <p:nvSpPr>
          <p:cNvPr id="4" name="Footer Placeholder 3">
            <a:extLst>
              <a:ext uri="{FF2B5EF4-FFF2-40B4-BE49-F238E27FC236}">
                <a16:creationId xmlns:a16="http://schemas.microsoft.com/office/drawing/2014/main" id="{EF6514F4-CD97-18A4-9F31-D71B051105AA}"/>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1F8D47C2-8CFC-7468-8AEF-FB0352DDD3B4}"/>
              </a:ext>
            </a:extLst>
          </p:cNvPr>
          <p:cNvSpPr>
            <a:spLocks noGrp="1"/>
          </p:cNvSpPr>
          <p:nvPr>
            <p:ph type="sldNum" sz="quarter" idx="12"/>
          </p:nvPr>
        </p:nvSpPr>
        <p:spPr/>
        <p:txBody>
          <a:bodyPr/>
          <a:lstStyle/>
          <a:p>
            <a:fld id="{2BB9ACDB-B634-2347-95A4-245F21F5473B}" type="slidenum">
              <a:rPr lang="en-US" smtClean="0"/>
              <a:t>19</a:t>
            </a:fld>
            <a:endParaRPr lang="en-US"/>
          </a:p>
        </p:txBody>
      </p:sp>
      <p:pic>
        <p:nvPicPr>
          <p:cNvPr id="6" name="Picture 5" descr="A graph of a bar graph&#10;&#10;Description automatically generated with medium confidence">
            <a:extLst>
              <a:ext uri="{FF2B5EF4-FFF2-40B4-BE49-F238E27FC236}">
                <a16:creationId xmlns:a16="http://schemas.microsoft.com/office/drawing/2014/main" id="{104B48FA-3513-397C-118C-8A6FEE7AF5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7168" y="1338684"/>
            <a:ext cx="3916680" cy="2156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09733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04E4-5D00-E434-3B3C-333FD2AC7F5C}"/>
              </a:ext>
            </a:extLst>
          </p:cNvPr>
          <p:cNvSpPr>
            <a:spLocks noGrp="1"/>
          </p:cNvSpPr>
          <p:nvPr>
            <p:ph type="ctrTitle"/>
          </p:nvPr>
        </p:nvSpPr>
        <p:spPr>
          <a:xfrm>
            <a:off x="621632" y="242262"/>
            <a:ext cx="7772400" cy="776195"/>
          </a:xfrm>
        </p:spPr>
        <p:txBody>
          <a:bodyPr/>
          <a:lstStyle/>
          <a:p>
            <a:r>
              <a:rPr lang="en-AU" dirty="0"/>
              <a:t>Content </a:t>
            </a:r>
          </a:p>
        </p:txBody>
      </p:sp>
      <p:sp>
        <p:nvSpPr>
          <p:cNvPr id="3" name="Subtitle 2">
            <a:extLst>
              <a:ext uri="{FF2B5EF4-FFF2-40B4-BE49-F238E27FC236}">
                <a16:creationId xmlns:a16="http://schemas.microsoft.com/office/drawing/2014/main" id="{D3CF501C-B55F-4330-A010-7F98ACC60A18}"/>
              </a:ext>
            </a:extLst>
          </p:cNvPr>
          <p:cNvSpPr>
            <a:spLocks noGrp="1"/>
          </p:cNvSpPr>
          <p:nvPr>
            <p:ph type="subTitle" idx="1"/>
          </p:nvPr>
        </p:nvSpPr>
        <p:spPr>
          <a:xfrm>
            <a:off x="685800" y="1111810"/>
            <a:ext cx="7772400" cy="3433227"/>
          </a:xfrm>
        </p:spPr>
        <p:txBody>
          <a:bodyPr>
            <a:normAutofit fontScale="70000" lnSpcReduction="20000"/>
          </a:bodyPr>
          <a:lstStyle/>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Introduction</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Background Study </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Aim and Objective</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Literature Review </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Methodology </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Dataset Description</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Threat Detection Using AI</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Methodology </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Handling missing values </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Pre-processed data </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Exploratory Data Analysis</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Model Evaluation</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Model Comparison </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Web application Functionalities </a:t>
            </a:r>
          </a:p>
          <a:p>
            <a:pPr marL="285750" indent="-285750">
              <a:buFont typeface="Arial" panose="020B0604020202020204" pitchFamily="34" charset="0"/>
              <a:buChar char="•"/>
            </a:pPr>
            <a:r>
              <a:rPr lang="en-AU" dirty="0">
                <a:latin typeface="Arial" panose="020B0604020202020204" pitchFamily="34" charset="0"/>
                <a:cs typeface="Arial" panose="020B0604020202020204" pitchFamily="34" charset="0"/>
              </a:rPr>
              <a:t>References</a:t>
            </a:r>
          </a:p>
          <a:p>
            <a:r>
              <a:rPr lang="en-AU" dirty="0"/>
              <a:t> </a:t>
            </a:r>
          </a:p>
          <a:p>
            <a:endParaRPr lang="en-AU" dirty="0"/>
          </a:p>
        </p:txBody>
      </p:sp>
    </p:spTree>
    <p:extLst>
      <p:ext uri="{BB962C8B-B14F-4D97-AF65-F5344CB8AC3E}">
        <p14:creationId xmlns:p14="http://schemas.microsoft.com/office/powerpoint/2010/main" val="2071709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4198-946C-8CFA-B7C0-D91A3CB4F931}"/>
              </a:ext>
            </a:extLst>
          </p:cNvPr>
          <p:cNvSpPr>
            <a:spLocks noGrp="1"/>
          </p:cNvSpPr>
          <p:nvPr>
            <p:ph type="title"/>
          </p:nvPr>
        </p:nvSpPr>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702A0C4C-D4C5-3968-5CD0-588DC9CBB39D}"/>
              </a:ext>
            </a:extLst>
          </p:cNvPr>
          <p:cNvSpPr>
            <a:spLocks noGrp="1"/>
          </p:cNvSpPr>
          <p:nvPr>
            <p:ph sz="half" idx="1"/>
          </p:nvPr>
        </p:nvSpPr>
        <p:spPr>
          <a:xfrm>
            <a:off x="457200" y="914188"/>
            <a:ext cx="4169508" cy="3556212"/>
          </a:xfrm>
        </p:spPr>
        <p:txBody>
          <a:bodyPr/>
          <a:lstStyle/>
          <a:p>
            <a:pPr algn="just"/>
            <a:r>
              <a:rPr lang="en-IN" sz="1800" dirty="0">
                <a:effectLst/>
                <a:latin typeface="Calibri" panose="020F0502020204030204" pitchFamily="34" charset="0"/>
                <a:ea typeface="Calibri" panose="020F0502020204030204" pitchFamily="34" charset="0"/>
                <a:cs typeface="Times New Roman" panose="02020603050405020304" pitchFamily="18" charset="0"/>
              </a:rPr>
              <a:t>The data set's pie graphic presents the top five labels' distribution. Most data is marked "malware" (26.6%), followed by "location" (20.8%), "SOFTWARE" (18.1%), "attack-pattern" (17.5%), and "identity" (17.0% This visualisation illustrates the top categories within the data set, which is valuable for understanding the data's composition and making decisions in later analysis or modelling phases.</a:t>
            </a:r>
            <a:endParaRPr lang="en-IN" dirty="0"/>
          </a:p>
        </p:txBody>
      </p:sp>
      <p:sp>
        <p:nvSpPr>
          <p:cNvPr id="4" name="Footer Placeholder 3">
            <a:extLst>
              <a:ext uri="{FF2B5EF4-FFF2-40B4-BE49-F238E27FC236}">
                <a16:creationId xmlns:a16="http://schemas.microsoft.com/office/drawing/2014/main" id="{EFE72375-E218-B62A-A389-CB70A64EEED5}"/>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D6C77083-2E68-5932-241D-ED206B10F7CD}"/>
              </a:ext>
            </a:extLst>
          </p:cNvPr>
          <p:cNvSpPr>
            <a:spLocks noGrp="1"/>
          </p:cNvSpPr>
          <p:nvPr>
            <p:ph type="sldNum" sz="quarter" idx="12"/>
          </p:nvPr>
        </p:nvSpPr>
        <p:spPr/>
        <p:txBody>
          <a:bodyPr/>
          <a:lstStyle/>
          <a:p>
            <a:fld id="{2BB9ACDB-B634-2347-95A4-245F21F5473B}" type="slidenum">
              <a:rPr lang="en-US" smtClean="0"/>
              <a:t>20</a:t>
            </a:fld>
            <a:endParaRPr lang="en-US"/>
          </a:p>
        </p:txBody>
      </p:sp>
      <p:pic>
        <p:nvPicPr>
          <p:cNvPr id="6" name="Picture 5" descr="A pie chart with text on it&#10;&#10;Description automatically generated">
            <a:extLst>
              <a:ext uri="{FF2B5EF4-FFF2-40B4-BE49-F238E27FC236}">
                <a16:creationId xmlns:a16="http://schemas.microsoft.com/office/drawing/2014/main" id="{A7B823BE-CC8F-D901-51EB-37C0875481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3156" y="1200150"/>
            <a:ext cx="2811780"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3452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4135-CCFD-7D36-E7D6-95244B9D1861}"/>
              </a:ext>
            </a:extLst>
          </p:cNvPr>
          <p:cNvSpPr>
            <a:spLocks noGrp="1"/>
          </p:cNvSpPr>
          <p:nvPr>
            <p:ph type="title"/>
          </p:nvPr>
        </p:nvSpPr>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97623816-52C6-86C9-7975-AFEB8AD4301D}"/>
              </a:ext>
            </a:extLst>
          </p:cNvPr>
          <p:cNvSpPr>
            <a:spLocks noGrp="1"/>
          </p:cNvSpPr>
          <p:nvPr>
            <p:ph sz="half" idx="1"/>
          </p:nvPr>
        </p:nvSpPr>
        <p:spPr>
          <a:xfrm>
            <a:off x="457200" y="914188"/>
            <a:ext cx="3264568" cy="3407720"/>
          </a:xfrm>
        </p:spPr>
        <p:txBody>
          <a:bodyPr>
            <a:normAutofit fontScale="92500" lnSpcReduction="10000"/>
          </a:bodyPr>
          <a:lstStyle/>
          <a:p>
            <a:pPr algn="just"/>
            <a:r>
              <a:rPr lang="en-IN" sz="1800" dirty="0">
                <a:effectLst/>
                <a:latin typeface="+mj-lt"/>
                <a:ea typeface="Calibri" panose="020F0502020204030204" pitchFamily="34" charset="0"/>
                <a:cs typeface="Times New Roman" panose="02020603050405020304" pitchFamily="18" charset="0"/>
              </a:rPr>
              <a:t>The bar charts illustrate the top four dataset labels' most common words: "malware," "location," "SOFTWARE," and "attack-pattern." </a:t>
            </a:r>
          </a:p>
          <a:p>
            <a:pPr algn="just"/>
            <a:r>
              <a:rPr lang="en-IN" sz="1800" dirty="0">
                <a:effectLst/>
                <a:latin typeface="+mj-lt"/>
                <a:ea typeface="Calibri" panose="020F0502020204030204" pitchFamily="34" charset="0"/>
                <a:cs typeface="Times New Roman" panose="02020603050405020304" pitchFamily="18" charset="0"/>
              </a:rPr>
              <a:t>Insights into the nature and data of each label are provided by this analysis, which can be used to comprehend the data's themes and perhaps guide the construction of a new label or model. </a:t>
            </a:r>
            <a:endParaRPr lang="en-IN" dirty="0">
              <a:latin typeface="+mj-lt"/>
            </a:endParaRPr>
          </a:p>
        </p:txBody>
      </p:sp>
      <p:sp>
        <p:nvSpPr>
          <p:cNvPr id="4" name="Footer Placeholder 3">
            <a:extLst>
              <a:ext uri="{FF2B5EF4-FFF2-40B4-BE49-F238E27FC236}">
                <a16:creationId xmlns:a16="http://schemas.microsoft.com/office/drawing/2014/main" id="{0BF59E51-347D-9EAB-74FB-51B4AD8E6FF8}"/>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3C93384D-11D4-B7B2-5E42-91F2F9B1AC34}"/>
              </a:ext>
            </a:extLst>
          </p:cNvPr>
          <p:cNvSpPr>
            <a:spLocks noGrp="1"/>
          </p:cNvSpPr>
          <p:nvPr>
            <p:ph type="sldNum" sz="quarter" idx="12"/>
          </p:nvPr>
        </p:nvSpPr>
        <p:spPr/>
        <p:txBody>
          <a:bodyPr/>
          <a:lstStyle/>
          <a:p>
            <a:fld id="{2BB9ACDB-B634-2347-95A4-245F21F5473B}" type="slidenum">
              <a:rPr lang="en-US" smtClean="0"/>
              <a:t>21</a:t>
            </a:fld>
            <a:endParaRPr lang="en-US"/>
          </a:p>
        </p:txBody>
      </p:sp>
      <p:pic>
        <p:nvPicPr>
          <p:cNvPr id="6" name="Picture 5" descr="A group of colorful bars&#10;&#10;Description automatically generated with medium confidence">
            <a:extLst>
              <a:ext uri="{FF2B5EF4-FFF2-40B4-BE49-F238E27FC236}">
                <a16:creationId xmlns:a16="http://schemas.microsoft.com/office/drawing/2014/main" id="{0EC38FF3-021E-14E9-C73A-2B421C9031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6510" y="1192022"/>
            <a:ext cx="4916805" cy="2439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015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9B84-1C9A-526F-7023-FE9BB407533D}"/>
              </a:ext>
            </a:extLst>
          </p:cNvPr>
          <p:cNvSpPr>
            <a:spLocks noGrp="1"/>
          </p:cNvSpPr>
          <p:nvPr>
            <p:ph type="title"/>
          </p:nvPr>
        </p:nvSpPr>
        <p:spPr/>
        <p:txBody>
          <a:bodyPr>
            <a:normAutofit fontScale="90000"/>
          </a:bodyPr>
          <a:lstStyle/>
          <a:p>
            <a:r>
              <a:rPr lang="en-IN" dirty="0"/>
              <a:t>Exploratory Data Analysis</a:t>
            </a:r>
          </a:p>
        </p:txBody>
      </p:sp>
      <p:sp>
        <p:nvSpPr>
          <p:cNvPr id="3" name="Content Placeholder 2">
            <a:extLst>
              <a:ext uri="{FF2B5EF4-FFF2-40B4-BE49-F238E27FC236}">
                <a16:creationId xmlns:a16="http://schemas.microsoft.com/office/drawing/2014/main" id="{829F46FE-5D83-EF7B-74D3-9BAAFD62AC3F}"/>
              </a:ext>
            </a:extLst>
          </p:cNvPr>
          <p:cNvSpPr>
            <a:spLocks noGrp="1"/>
          </p:cNvSpPr>
          <p:nvPr>
            <p:ph sz="half" idx="1"/>
          </p:nvPr>
        </p:nvSpPr>
        <p:spPr>
          <a:xfrm>
            <a:off x="457200" y="914188"/>
            <a:ext cx="4036646" cy="3134181"/>
          </a:xfrm>
        </p:spPr>
        <p:txBody>
          <a:bodyPr>
            <a:normAutofit fontScale="92500" lnSpcReduction="20000"/>
          </a:bodyPr>
          <a:lstStyle/>
          <a:p>
            <a:r>
              <a:rPr lang="en-IN" sz="1800" dirty="0">
                <a:effectLst/>
                <a:latin typeface="+mj-lt"/>
                <a:ea typeface="Calibri" panose="020F0502020204030204" pitchFamily="34" charset="0"/>
                <a:cs typeface="Times New Roman" panose="02020603050405020304" pitchFamily="18" charset="0"/>
              </a:rPr>
              <a:t>A bar chart shows typical label text descriptions (length). Labels like "SHA1", "SHA2", and "SOFTWARE" tend to have longer text, suggesting more detailed descriptions. </a:t>
            </a:r>
          </a:p>
          <a:p>
            <a:r>
              <a:rPr lang="en-IN" sz="1800" dirty="0">
                <a:effectLst/>
                <a:latin typeface="+mj-lt"/>
                <a:ea typeface="Calibri" panose="020F0502020204030204" pitchFamily="34" charset="0"/>
                <a:cs typeface="Times New Roman" panose="02020603050405020304" pitchFamily="18" charset="0"/>
              </a:rPr>
              <a:t>The average text length of labels like "EMAIL", "IPV4", and "DOMAIN" is shorter, indicating more concise descriptions. </a:t>
            </a:r>
          </a:p>
          <a:p>
            <a:r>
              <a:rPr lang="en-IN" sz="1800" dirty="0">
                <a:effectLst/>
                <a:latin typeface="+mj-lt"/>
                <a:ea typeface="Calibri" panose="020F0502020204030204" pitchFamily="34" charset="0"/>
                <a:cs typeface="Times New Roman" panose="02020603050405020304" pitchFamily="18" charset="0"/>
              </a:rPr>
              <a:t>This information can aid in understanding the characteristics of various categories and inform feature engineering or model selection</a:t>
            </a:r>
            <a:r>
              <a:rPr lang="en-IN" sz="1800" dirty="0">
                <a:latin typeface="+mj-lt"/>
                <a:ea typeface="Calibri" panose="020F0502020204030204" pitchFamily="34" charset="0"/>
                <a:cs typeface="Times New Roman" panose="02020603050405020304" pitchFamily="18" charset="0"/>
              </a:rPr>
              <a:t>.</a:t>
            </a:r>
            <a:endParaRPr lang="en-IN" dirty="0">
              <a:latin typeface="+mj-lt"/>
            </a:endParaRPr>
          </a:p>
        </p:txBody>
      </p:sp>
      <p:sp>
        <p:nvSpPr>
          <p:cNvPr id="4" name="Footer Placeholder 3">
            <a:extLst>
              <a:ext uri="{FF2B5EF4-FFF2-40B4-BE49-F238E27FC236}">
                <a16:creationId xmlns:a16="http://schemas.microsoft.com/office/drawing/2014/main" id="{0371E2F8-BD08-2C3F-EFC4-A1ACF4BD4D5B}"/>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3FC30D09-1EC1-94E9-20A1-4798E2D8AA94}"/>
              </a:ext>
            </a:extLst>
          </p:cNvPr>
          <p:cNvSpPr>
            <a:spLocks noGrp="1"/>
          </p:cNvSpPr>
          <p:nvPr>
            <p:ph type="sldNum" sz="quarter" idx="12"/>
          </p:nvPr>
        </p:nvSpPr>
        <p:spPr/>
        <p:txBody>
          <a:bodyPr/>
          <a:lstStyle/>
          <a:p>
            <a:fld id="{2BB9ACDB-B634-2347-95A4-245F21F5473B}" type="slidenum">
              <a:rPr lang="en-US" smtClean="0"/>
              <a:t>22</a:t>
            </a:fld>
            <a:endParaRPr lang="en-US"/>
          </a:p>
        </p:txBody>
      </p:sp>
      <p:pic>
        <p:nvPicPr>
          <p:cNvPr id="6" name="Picture 5" descr="A graph of a bar chart&#10;&#10;Description automatically generated with medium confidence">
            <a:extLst>
              <a:ext uri="{FF2B5EF4-FFF2-40B4-BE49-F238E27FC236}">
                <a16:creationId xmlns:a16="http://schemas.microsoft.com/office/drawing/2014/main" id="{BF4BEF30-475A-D834-9161-E4B3A23604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1483058"/>
            <a:ext cx="4076700" cy="1996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0665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BBB2-C64F-DE82-F3B0-26B12C4BDB38}"/>
              </a:ext>
            </a:extLst>
          </p:cNvPr>
          <p:cNvSpPr>
            <a:spLocks noGrp="1"/>
          </p:cNvSpPr>
          <p:nvPr>
            <p:ph type="title"/>
          </p:nvPr>
        </p:nvSpPr>
        <p:spPr/>
        <p:txBody>
          <a:bodyPr>
            <a:normAutofit fontScale="90000"/>
          </a:bodyPr>
          <a:lstStyle/>
          <a:p>
            <a:r>
              <a:rPr lang="en-IN" dirty="0"/>
              <a:t>Model Evaluation - ANN</a:t>
            </a:r>
          </a:p>
        </p:txBody>
      </p:sp>
      <p:sp>
        <p:nvSpPr>
          <p:cNvPr id="4" name="Footer Placeholder 3">
            <a:extLst>
              <a:ext uri="{FF2B5EF4-FFF2-40B4-BE49-F238E27FC236}">
                <a16:creationId xmlns:a16="http://schemas.microsoft.com/office/drawing/2014/main" id="{1630AE9D-89FC-3A00-DA8E-962687AD667B}"/>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5EF76B1A-0495-330A-3EA6-8303283FE55B}"/>
              </a:ext>
            </a:extLst>
          </p:cNvPr>
          <p:cNvSpPr>
            <a:spLocks noGrp="1"/>
          </p:cNvSpPr>
          <p:nvPr>
            <p:ph type="sldNum" sz="quarter" idx="12"/>
          </p:nvPr>
        </p:nvSpPr>
        <p:spPr/>
        <p:txBody>
          <a:bodyPr/>
          <a:lstStyle/>
          <a:p>
            <a:fld id="{2BB9ACDB-B634-2347-95A4-245F21F5473B}" type="slidenum">
              <a:rPr lang="en-US" smtClean="0"/>
              <a:t>23</a:t>
            </a:fld>
            <a:endParaRPr lang="en-US"/>
          </a:p>
        </p:txBody>
      </p:sp>
      <p:graphicFrame>
        <p:nvGraphicFramePr>
          <p:cNvPr id="6" name="Table 5">
            <a:extLst>
              <a:ext uri="{FF2B5EF4-FFF2-40B4-BE49-F238E27FC236}">
                <a16:creationId xmlns:a16="http://schemas.microsoft.com/office/drawing/2014/main" id="{B979051A-59F2-4B15-4702-2C24BABCB890}"/>
              </a:ext>
            </a:extLst>
          </p:cNvPr>
          <p:cNvGraphicFramePr>
            <a:graphicFrameLocks noGrp="1"/>
          </p:cNvGraphicFramePr>
          <p:nvPr/>
        </p:nvGraphicFramePr>
        <p:xfrm>
          <a:off x="457200" y="838836"/>
          <a:ext cx="6066598" cy="3465828"/>
        </p:xfrm>
        <a:graphic>
          <a:graphicData uri="http://schemas.openxmlformats.org/drawingml/2006/table">
            <a:tbl>
              <a:tblPr firstRow="1" firstCol="1" bandRow="1">
                <a:tableStyleId>{5C22544A-7EE6-4342-B048-85BDC9FD1C3A}</a:tableStyleId>
              </a:tblPr>
              <a:tblGrid>
                <a:gridCol w="1213185">
                  <a:extLst>
                    <a:ext uri="{9D8B030D-6E8A-4147-A177-3AD203B41FA5}">
                      <a16:colId xmlns:a16="http://schemas.microsoft.com/office/drawing/2014/main" val="2295758248"/>
                    </a:ext>
                  </a:extLst>
                </a:gridCol>
                <a:gridCol w="1213185">
                  <a:extLst>
                    <a:ext uri="{9D8B030D-6E8A-4147-A177-3AD203B41FA5}">
                      <a16:colId xmlns:a16="http://schemas.microsoft.com/office/drawing/2014/main" val="2617800483"/>
                    </a:ext>
                  </a:extLst>
                </a:gridCol>
                <a:gridCol w="1213185">
                  <a:extLst>
                    <a:ext uri="{9D8B030D-6E8A-4147-A177-3AD203B41FA5}">
                      <a16:colId xmlns:a16="http://schemas.microsoft.com/office/drawing/2014/main" val="3226659302"/>
                    </a:ext>
                  </a:extLst>
                </a:gridCol>
                <a:gridCol w="1213185">
                  <a:extLst>
                    <a:ext uri="{9D8B030D-6E8A-4147-A177-3AD203B41FA5}">
                      <a16:colId xmlns:a16="http://schemas.microsoft.com/office/drawing/2014/main" val="445904134"/>
                    </a:ext>
                  </a:extLst>
                </a:gridCol>
                <a:gridCol w="1213858">
                  <a:extLst>
                    <a:ext uri="{9D8B030D-6E8A-4147-A177-3AD203B41FA5}">
                      <a16:colId xmlns:a16="http://schemas.microsoft.com/office/drawing/2014/main" val="1677982787"/>
                    </a:ext>
                  </a:extLst>
                </a:gridCol>
              </a:tblGrid>
              <a:tr h="138968">
                <a:tc>
                  <a:txBody>
                    <a:bodyPr/>
                    <a:lstStyle/>
                    <a:p>
                      <a:pPr algn="ctr"/>
                      <a:r>
                        <a:rPr lang="en-IN" sz="900" kern="0">
                          <a:effectLst/>
                        </a:rPr>
                        <a:t>Class Name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Precision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Recall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F1-score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Support</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204261965"/>
                  </a:ext>
                </a:extLst>
              </a:tr>
              <a:tr h="138968">
                <a:tc>
                  <a:txBody>
                    <a:bodyPr/>
                    <a:lstStyle/>
                    <a:p>
                      <a:pPr algn="just"/>
                      <a:r>
                        <a:rPr lang="en-IN" sz="900" kern="0">
                          <a:effectLst/>
                        </a:rPr>
                        <a:t>DOMAIN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82226906"/>
                  </a:ext>
                </a:extLst>
              </a:tr>
              <a:tr h="138968">
                <a:tc>
                  <a:txBody>
                    <a:bodyPr/>
                    <a:lstStyle/>
                    <a:p>
                      <a:pPr algn="just"/>
                      <a:r>
                        <a:rPr lang="en-IN" sz="900" kern="0">
                          <a:effectLst/>
                        </a:rPr>
                        <a:t>EMAIL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009734884"/>
                  </a:ext>
                </a:extLst>
              </a:tr>
              <a:tr h="138968">
                <a:tc>
                  <a:txBody>
                    <a:bodyPr/>
                    <a:lstStyle/>
                    <a:p>
                      <a:pPr algn="just"/>
                      <a:r>
                        <a:rPr lang="en-IN" sz="900" kern="0">
                          <a:effectLst/>
                        </a:rPr>
                        <a:t>FILEPATH</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66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14340438"/>
                  </a:ext>
                </a:extLst>
              </a:tr>
              <a:tr h="138968">
                <a:tc>
                  <a:txBody>
                    <a:bodyPr/>
                    <a:lstStyle/>
                    <a:p>
                      <a:pPr algn="just"/>
                      <a:r>
                        <a:rPr lang="en-IN" sz="900" kern="0">
                          <a:effectLst/>
                        </a:rPr>
                        <a:t>IPV4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11</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053586920"/>
                  </a:ext>
                </a:extLst>
              </a:tr>
              <a:tr h="138968">
                <a:tc>
                  <a:txBody>
                    <a:bodyPr/>
                    <a:lstStyle/>
                    <a:p>
                      <a:pPr algn="just"/>
                      <a:r>
                        <a:rPr lang="en-IN" sz="900" kern="0">
                          <a:effectLst/>
                        </a:rPr>
                        <a:t>Infrastucture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239305508"/>
                  </a:ext>
                </a:extLst>
              </a:tr>
              <a:tr h="138968">
                <a:tc>
                  <a:txBody>
                    <a:bodyPr/>
                    <a:lstStyle/>
                    <a:p>
                      <a:pPr algn="just"/>
                      <a:r>
                        <a:rPr lang="en-IN" sz="900" kern="0">
                          <a:effectLst/>
                        </a:rPr>
                        <a:t>MD5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64198411"/>
                  </a:ext>
                </a:extLst>
              </a:tr>
              <a:tr h="269564">
                <a:tc>
                  <a:txBody>
                    <a:bodyPr/>
                    <a:lstStyle/>
                    <a:p>
                      <a:pPr algn="just"/>
                      <a:r>
                        <a:rPr lang="en-IN" sz="900" kern="0">
                          <a:effectLst/>
                        </a:rPr>
                        <a:t>REGISTRYKEY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17670493"/>
                  </a:ext>
                </a:extLst>
              </a:tr>
              <a:tr h="138968">
                <a:tc>
                  <a:txBody>
                    <a:bodyPr/>
                    <a:lstStyle/>
                    <a:p>
                      <a:pPr algn="just"/>
                      <a:r>
                        <a:rPr lang="en-IN" sz="900" kern="0">
                          <a:effectLst/>
                        </a:rPr>
                        <a:t>SHA1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39863137"/>
                  </a:ext>
                </a:extLst>
              </a:tr>
              <a:tr h="138968">
                <a:tc>
                  <a:txBody>
                    <a:bodyPr/>
                    <a:lstStyle/>
                    <a:p>
                      <a:pPr algn="just"/>
                      <a:r>
                        <a:rPr lang="en-IN" sz="900" kern="0">
                          <a:effectLst/>
                        </a:rPr>
                        <a:t>SHA2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89657633"/>
                  </a:ext>
                </a:extLst>
              </a:tr>
              <a:tr h="138968">
                <a:tc>
                  <a:txBody>
                    <a:bodyPr/>
                    <a:lstStyle/>
                    <a:p>
                      <a:pPr algn="just"/>
                      <a:r>
                        <a:rPr lang="en-IN" sz="900" kern="0">
                          <a:effectLst/>
                        </a:rPr>
                        <a:t>SOFTWARE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068700225"/>
                  </a:ext>
                </a:extLst>
              </a:tr>
              <a:tr h="138968">
                <a:tc>
                  <a:txBody>
                    <a:bodyPr/>
                    <a:lstStyle/>
                    <a:p>
                      <a:pPr algn="just"/>
                      <a:r>
                        <a:rPr lang="en-IN" sz="900" kern="0">
                          <a:effectLst/>
                        </a:rPr>
                        <a:t>TIME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23293413"/>
                  </a:ext>
                </a:extLst>
              </a:tr>
              <a:tr h="138968">
                <a:tc>
                  <a:txBody>
                    <a:bodyPr/>
                    <a:lstStyle/>
                    <a:p>
                      <a:pPr algn="just"/>
                      <a:r>
                        <a:rPr lang="en-IN" sz="900" kern="0">
                          <a:effectLst/>
                        </a:rPr>
                        <a:t>URL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222801650"/>
                  </a:ext>
                </a:extLst>
              </a:tr>
              <a:tr h="138968">
                <a:tc>
                  <a:txBody>
                    <a:bodyPr/>
                    <a:lstStyle/>
                    <a:p>
                      <a:pPr algn="just"/>
                      <a:r>
                        <a:rPr lang="en-IN" sz="900" kern="0">
                          <a:effectLst/>
                        </a:rPr>
                        <a:t>attack-pattern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221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658326163"/>
                  </a:ext>
                </a:extLst>
              </a:tr>
              <a:tr h="138968">
                <a:tc>
                  <a:txBody>
                    <a:bodyPr/>
                    <a:lstStyle/>
                    <a:p>
                      <a:pPr algn="just"/>
                      <a:r>
                        <a:rPr lang="en-IN" sz="900" kern="0">
                          <a:effectLst/>
                        </a:rPr>
                        <a:t>campaign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929676523"/>
                  </a:ext>
                </a:extLst>
              </a:tr>
              <a:tr h="138968">
                <a:tc>
                  <a:txBody>
                    <a:bodyPr/>
                    <a:lstStyle/>
                    <a:p>
                      <a:pPr algn="just"/>
                      <a:r>
                        <a:rPr lang="en-IN" sz="900" kern="0">
                          <a:effectLst/>
                        </a:rPr>
                        <a:t>identity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009960192"/>
                  </a:ext>
                </a:extLst>
              </a:tr>
              <a:tr h="138968">
                <a:tc>
                  <a:txBody>
                    <a:bodyPr/>
                    <a:lstStyle/>
                    <a:p>
                      <a:pPr algn="just"/>
                      <a:r>
                        <a:rPr lang="en-IN" sz="900" kern="0">
                          <a:effectLst/>
                        </a:rPr>
                        <a:t>location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242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755608272"/>
                  </a:ext>
                </a:extLst>
              </a:tr>
              <a:tr h="138968">
                <a:tc>
                  <a:txBody>
                    <a:bodyPr/>
                    <a:lstStyle/>
                    <a:p>
                      <a:pPr algn="just"/>
                      <a:r>
                        <a:rPr lang="en-IN" sz="900" kern="0">
                          <a:effectLst/>
                        </a:rPr>
                        <a:t>malware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75714693"/>
                  </a:ext>
                </a:extLst>
              </a:tr>
              <a:tr h="138968">
                <a:tc>
                  <a:txBody>
                    <a:bodyPr/>
                    <a:lstStyle/>
                    <a:p>
                      <a:pPr algn="just"/>
                      <a:r>
                        <a:rPr lang="en-IN" sz="900" kern="0">
                          <a:effectLst/>
                        </a:rPr>
                        <a:t>threat-actor</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278138975"/>
                  </a:ext>
                </a:extLst>
              </a:tr>
              <a:tr h="138968">
                <a:tc>
                  <a:txBody>
                    <a:bodyPr/>
                    <a:lstStyle/>
                    <a:p>
                      <a:pPr algn="just"/>
                      <a:r>
                        <a:rPr lang="en-IN" sz="900" kern="0">
                          <a:effectLst/>
                        </a:rPr>
                        <a:t>tools</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87157991"/>
                  </a:ext>
                </a:extLst>
              </a:tr>
              <a:tr h="138968">
                <a:tc>
                  <a:txBody>
                    <a:bodyPr/>
                    <a:lstStyle/>
                    <a:p>
                      <a:pPr algn="just"/>
                      <a:r>
                        <a:rPr lang="en-IN" sz="900" kern="0">
                          <a:effectLst/>
                        </a:rPr>
                        <a:t>vulnerability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684075106"/>
                  </a:ext>
                </a:extLst>
              </a:tr>
              <a:tr h="138968">
                <a:tc>
                  <a:txBody>
                    <a:bodyPr/>
                    <a:lstStyle/>
                    <a:p>
                      <a:pPr algn="just"/>
                      <a:r>
                        <a:rPr lang="en-IN" sz="900" kern="0">
                          <a:effectLst/>
                        </a:rPr>
                        <a:t>accuracy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1893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047444680"/>
                  </a:ext>
                </a:extLst>
              </a:tr>
              <a:tr h="138968">
                <a:tc>
                  <a:txBody>
                    <a:bodyPr/>
                    <a:lstStyle/>
                    <a:p>
                      <a:pPr algn="just"/>
                      <a:r>
                        <a:rPr lang="en-IN" sz="900" kern="0">
                          <a:effectLst/>
                        </a:rPr>
                        <a:t>macro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1893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14542398"/>
                  </a:ext>
                </a:extLst>
              </a:tr>
              <a:tr h="138968">
                <a:tc>
                  <a:txBody>
                    <a:bodyPr/>
                    <a:lstStyle/>
                    <a:p>
                      <a:pPr algn="just"/>
                      <a:r>
                        <a:rPr lang="en-IN" sz="900" kern="0">
                          <a:effectLst/>
                        </a:rPr>
                        <a:t>weighted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1893</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909827441"/>
                  </a:ext>
                </a:extLst>
              </a:tr>
            </a:tbl>
          </a:graphicData>
        </a:graphic>
      </p:graphicFrame>
      <p:sp>
        <p:nvSpPr>
          <p:cNvPr id="7" name="TextBox 6">
            <a:extLst>
              <a:ext uri="{FF2B5EF4-FFF2-40B4-BE49-F238E27FC236}">
                <a16:creationId xmlns:a16="http://schemas.microsoft.com/office/drawing/2014/main" id="{44C5ACEB-FA5E-6358-9874-75CA6705AEB9}"/>
              </a:ext>
            </a:extLst>
          </p:cNvPr>
          <p:cNvSpPr txBox="1"/>
          <p:nvPr/>
        </p:nvSpPr>
        <p:spPr>
          <a:xfrm>
            <a:off x="6636092" y="565646"/>
            <a:ext cx="2252879" cy="3970318"/>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mj-lt"/>
              </a:rPr>
              <a:t>The table presents the evaluation metrics (Precision, Recall, F1-score, and Support) for an Artificial Neural Network (ANN) model across various class labels in a cybersecurity context. </a:t>
            </a:r>
          </a:p>
          <a:p>
            <a:pPr marL="285750" indent="-285750" algn="just">
              <a:buFont typeface="Arial" panose="020B0604020202020204" pitchFamily="34" charset="0"/>
              <a:buChar char="•"/>
            </a:pPr>
            <a:r>
              <a:rPr lang="en-US" sz="1400" dirty="0">
                <a:latin typeface="+mj-lt"/>
              </a:rPr>
              <a:t>It highlights the model's performance, with overall accuracy of 0.88, macro average F1-score of 0.84, and weighted average F1-score of 0.88 across 1893 instances.</a:t>
            </a:r>
            <a:endParaRPr lang="en-IN" sz="1400" dirty="0">
              <a:latin typeface="+mj-lt"/>
            </a:endParaRPr>
          </a:p>
        </p:txBody>
      </p:sp>
    </p:spTree>
    <p:extLst>
      <p:ext uri="{BB962C8B-B14F-4D97-AF65-F5344CB8AC3E}">
        <p14:creationId xmlns:p14="http://schemas.microsoft.com/office/powerpoint/2010/main" val="1019276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5ABE-C2F0-C0E0-A6FC-DE7193CEFEC9}"/>
              </a:ext>
            </a:extLst>
          </p:cNvPr>
          <p:cNvSpPr>
            <a:spLocks noGrp="1"/>
          </p:cNvSpPr>
          <p:nvPr>
            <p:ph type="title"/>
          </p:nvPr>
        </p:nvSpPr>
        <p:spPr/>
        <p:txBody>
          <a:bodyPr>
            <a:normAutofit fontScale="90000"/>
          </a:bodyPr>
          <a:lstStyle/>
          <a:p>
            <a:r>
              <a:rPr lang="en-IN" dirty="0"/>
              <a:t>Model Evaluation – Random Forest</a:t>
            </a:r>
          </a:p>
        </p:txBody>
      </p:sp>
      <p:sp>
        <p:nvSpPr>
          <p:cNvPr id="4" name="Footer Placeholder 3">
            <a:extLst>
              <a:ext uri="{FF2B5EF4-FFF2-40B4-BE49-F238E27FC236}">
                <a16:creationId xmlns:a16="http://schemas.microsoft.com/office/drawing/2014/main" id="{00C40009-26FC-5F38-7637-FEB3E4E568B5}"/>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6C26E588-CF4B-BF17-F747-329AE622C6BB}"/>
              </a:ext>
            </a:extLst>
          </p:cNvPr>
          <p:cNvSpPr>
            <a:spLocks noGrp="1"/>
          </p:cNvSpPr>
          <p:nvPr>
            <p:ph type="sldNum" sz="quarter" idx="12"/>
          </p:nvPr>
        </p:nvSpPr>
        <p:spPr/>
        <p:txBody>
          <a:bodyPr/>
          <a:lstStyle/>
          <a:p>
            <a:fld id="{2BB9ACDB-B634-2347-95A4-245F21F5473B}" type="slidenum">
              <a:rPr lang="en-US" smtClean="0"/>
              <a:t>24</a:t>
            </a:fld>
            <a:endParaRPr lang="en-US"/>
          </a:p>
        </p:txBody>
      </p:sp>
      <p:graphicFrame>
        <p:nvGraphicFramePr>
          <p:cNvPr id="6" name="Table 5">
            <a:extLst>
              <a:ext uri="{FF2B5EF4-FFF2-40B4-BE49-F238E27FC236}">
                <a16:creationId xmlns:a16="http://schemas.microsoft.com/office/drawing/2014/main" id="{6EDB8318-0686-F250-BF4C-5C82377CDF58}"/>
              </a:ext>
            </a:extLst>
          </p:cNvPr>
          <p:cNvGraphicFramePr>
            <a:graphicFrameLocks noGrp="1"/>
          </p:cNvGraphicFramePr>
          <p:nvPr>
            <p:extLst>
              <p:ext uri="{D42A27DB-BD31-4B8C-83A1-F6EECF244321}">
                <p14:modId xmlns:p14="http://schemas.microsoft.com/office/powerpoint/2010/main" val="1631899500"/>
              </p:ext>
            </p:extLst>
          </p:nvPr>
        </p:nvGraphicFramePr>
        <p:xfrm>
          <a:off x="334202" y="767719"/>
          <a:ext cx="6121304" cy="3692280"/>
        </p:xfrm>
        <a:graphic>
          <a:graphicData uri="http://schemas.openxmlformats.org/drawingml/2006/table">
            <a:tbl>
              <a:tblPr firstRow="1" firstCol="1" bandRow="1">
                <a:tableStyleId>{5C22544A-7EE6-4342-B048-85BDC9FD1C3A}</a:tableStyleId>
              </a:tblPr>
              <a:tblGrid>
                <a:gridCol w="1224125">
                  <a:extLst>
                    <a:ext uri="{9D8B030D-6E8A-4147-A177-3AD203B41FA5}">
                      <a16:colId xmlns:a16="http://schemas.microsoft.com/office/drawing/2014/main" val="1759384896"/>
                    </a:ext>
                  </a:extLst>
                </a:gridCol>
                <a:gridCol w="1224125">
                  <a:extLst>
                    <a:ext uri="{9D8B030D-6E8A-4147-A177-3AD203B41FA5}">
                      <a16:colId xmlns:a16="http://schemas.microsoft.com/office/drawing/2014/main" val="3478939085"/>
                    </a:ext>
                  </a:extLst>
                </a:gridCol>
                <a:gridCol w="1224125">
                  <a:extLst>
                    <a:ext uri="{9D8B030D-6E8A-4147-A177-3AD203B41FA5}">
                      <a16:colId xmlns:a16="http://schemas.microsoft.com/office/drawing/2014/main" val="1850201118"/>
                    </a:ext>
                  </a:extLst>
                </a:gridCol>
                <a:gridCol w="1224125">
                  <a:extLst>
                    <a:ext uri="{9D8B030D-6E8A-4147-A177-3AD203B41FA5}">
                      <a16:colId xmlns:a16="http://schemas.microsoft.com/office/drawing/2014/main" val="1076123996"/>
                    </a:ext>
                  </a:extLst>
                </a:gridCol>
                <a:gridCol w="1224804">
                  <a:extLst>
                    <a:ext uri="{9D8B030D-6E8A-4147-A177-3AD203B41FA5}">
                      <a16:colId xmlns:a16="http://schemas.microsoft.com/office/drawing/2014/main" val="3166669273"/>
                    </a:ext>
                  </a:extLst>
                </a:gridCol>
              </a:tblGrid>
              <a:tr h="148048">
                <a:tc>
                  <a:txBody>
                    <a:bodyPr/>
                    <a:lstStyle/>
                    <a:p>
                      <a:pPr algn="ctr"/>
                      <a:r>
                        <a:rPr lang="en-IN" sz="900" kern="0">
                          <a:effectLst/>
                        </a:rPr>
                        <a:t>Class Name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Precision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Recall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F1-score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Support</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773143465"/>
                  </a:ext>
                </a:extLst>
              </a:tr>
              <a:tr h="148048">
                <a:tc>
                  <a:txBody>
                    <a:bodyPr/>
                    <a:lstStyle/>
                    <a:p>
                      <a:pPr algn="just"/>
                      <a:r>
                        <a:rPr lang="en-IN" sz="900" kern="0">
                          <a:effectLst/>
                        </a:rPr>
                        <a:t>DOMAIN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907518030"/>
                  </a:ext>
                </a:extLst>
              </a:tr>
              <a:tr h="148048">
                <a:tc>
                  <a:txBody>
                    <a:bodyPr/>
                    <a:lstStyle/>
                    <a:p>
                      <a:pPr algn="just"/>
                      <a:r>
                        <a:rPr lang="en-IN" sz="900" kern="0">
                          <a:effectLst/>
                        </a:rPr>
                        <a:t>EMAIL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672898635"/>
                  </a:ext>
                </a:extLst>
              </a:tr>
              <a:tr h="148048">
                <a:tc>
                  <a:txBody>
                    <a:bodyPr/>
                    <a:lstStyle/>
                    <a:p>
                      <a:pPr algn="just"/>
                      <a:r>
                        <a:rPr lang="en-IN" sz="900" kern="0">
                          <a:effectLst/>
                        </a:rPr>
                        <a:t>FILEPATH</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66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552343482"/>
                  </a:ext>
                </a:extLst>
              </a:tr>
              <a:tr h="148048">
                <a:tc>
                  <a:txBody>
                    <a:bodyPr/>
                    <a:lstStyle/>
                    <a:p>
                      <a:pPr algn="just"/>
                      <a:r>
                        <a:rPr lang="en-IN" sz="900" kern="0">
                          <a:effectLst/>
                        </a:rPr>
                        <a:t>IPV4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944072876"/>
                  </a:ext>
                </a:extLst>
              </a:tr>
              <a:tr h="148048">
                <a:tc>
                  <a:txBody>
                    <a:bodyPr/>
                    <a:lstStyle/>
                    <a:p>
                      <a:pPr algn="just"/>
                      <a:r>
                        <a:rPr lang="en-IN" sz="900" kern="0">
                          <a:effectLst/>
                        </a:rPr>
                        <a:t>Infrastucture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886325849"/>
                  </a:ext>
                </a:extLst>
              </a:tr>
              <a:tr h="148048">
                <a:tc>
                  <a:txBody>
                    <a:bodyPr/>
                    <a:lstStyle/>
                    <a:p>
                      <a:pPr algn="just"/>
                      <a:r>
                        <a:rPr lang="en-IN" sz="900" kern="0">
                          <a:effectLst/>
                        </a:rPr>
                        <a:t>MD5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0.5</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197240756"/>
                  </a:ext>
                </a:extLst>
              </a:tr>
              <a:tr h="287176">
                <a:tc>
                  <a:txBody>
                    <a:bodyPr/>
                    <a:lstStyle/>
                    <a:p>
                      <a:pPr algn="just"/>
                      <a:r>
                        <a:rPr lang="en-IN" sz="900" kern="0">
                          <a:effectLst/>
                        </a:rPr>
                        <a:t>REGISTRYKEY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962064213"/>
                  </a:ext>
                </a:extLst>
              </a:tr>
              <a:tr h="148048">
                <a:tc>
                  <a:txBody>
                    <a:bodyPr/>
                    <a:lstStyle/>
                    <a:p>
                      <a:pPr algn="just"/>
                      <a:r>
                        <a:rPr lang="en-IN" sz="900" kern="0">
                          <a:effectLst/>
                        </a:rPr>
                        <a:t>SHA1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131294342"/>
                  </a:ext>
                </a:extLst>
              </a:tr>
              <a:tr h="148048">
                <a:tc>
                  <a:txBody>
                    <a:bodyPr/>
                    <a:lstStyle/>
                    <a:p>
                      <a:pPr algn="just"/>
                      <a:r>
                        <a:rPr lang="en-IN" sz="900" kern="0">
                          <a:effectLst/>
                        </a:rPr>
                        <a:t>SHA2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875504179"/>
                  </a:ext>
                </a:extLst>
              </a:tr>
              <a:tr h="148048">
                <a:tc>
                  <a:txBody>
                    <a:bodyPr/>
                    <a:lstStyle/>
                    <a:p>
                      <a:pPr algn="just"/>
                      <a:r>
                        <a:rPr lang="en-IN" sz="900" kern="0">
                          <a:effectLst/>
                        </a:rPr>
                        <a:t>SOFTWARE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14729196"/>
                  </a:ext>
                </a:extLst>
              </a:tr>
              <a:tr h="148048">
                <a:tc>
                  <a:txBody>
                    <a:bodyPr/>
                    <a:lstStyle/>
                    <a:p>
                      <a:pPr algn="just"/>
                      <a:r>
                        <a:rPr lang="en-IN" sz="900" kern="0">
                          <a:effectLst/>
                        </a:rPr>
                        <a:t>TIME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48142907"/>
                  </a:ext>
                </a:extLst>
              </a:tr>
              <a:tr h="148048">
                <a:tc>
                  <a:txBody>
                    <a:bodyPr/>
                    <a:lstStyle/>
                    <a:p>
                      <a:pPr algn="just"/>
                      <a:r>
                        <a:rPr lang="en-IN" sz="900" kern="0">
                          <a:effectLst/>
                        </a:rPr>
                        <a:t>URL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1</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819813074"/>
                  </a:ext>
                </a:extLst>
              </a:tr>
              <a:tr h="148048">
                <a:tc>
                  <a:txBody>
                    <a:bodyPr/>
                    <a:lstStyle/>
                    <a:p>
                      <a:pPr algn="just"/>
                      <a:r>
                        <a:rPr lang="en-IN" sz="900" kern="0">
                          <a:effectLst/>
                        </a:rPr>
                        <a:t>attack-pattern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221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88159077"/>
                  </a:ext>
                </a:extLst>
              </a:tr>
              <a:tr h="148048">
                <a:tc>
                  <a:txBody>
                    <a:bodyPr/>
                    <a:lstStyle/>
                    <a:p>
                      <a:pPr algn="just"/>
                      <a:r>
                        <a:rPr lang="en-IN" sz="900" kern="0">
                          <a:effectLst/>
                        </a:rPr>
                        <a:t>campaign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647763646"/>
                  </a:ext>
                </a:extLst>
              </a:tr>
              <a:tr h="148048">
                <a:tc>
                  <a:txBody>
                    <a:bodyPr/>
                    <a:lstStyle/>
                    <a:p>
                      <a:pPr algn="just"/>
                      <a:r>
                        <a:rPr lang="en-IN" sz="900" kern="0">
                          <a:effectLst/>
                        </a:rPr>
                        <a:t>identity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915645554"/>
                  </a:ext>
                </a:extLst>
              </a:tr>
              <a:tr h="148048">
                <a:tc>
                  <a:txBody>
                    <a:bodyPr/>
                    <a:lstStyle/>
                    <a:p>
                      <a:pPr algn="just"/>
                      <a:r>
                        <a:rPr lang="en-IN" sz="900" kern="0">
                          <a:effectLst/>
                        </a:rPr>
                        <a:t>location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242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232182771"/>
                  </a:ext>
                </a:extLst>
              </a:tr>
              <a:tr h="148048">
                <a:tc>
                  <a:txBody>
                    <a:bodyPr/>
                    <a:lstStyle/>
                    <a:p>
                      <a:pPr algn="just"/>
                      <a:r>
                        <a:rPr lang="en-IN" sz="900" kern="0">
                          <a:effectLst/>
                        </a:rPr>
                        <a:t>malware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496864789"/>
                  </a:ext>
                </a:extLst>
              </a:tr>
              <a:tr h="148048">
                <a:tc>
                  <a:txBody>
                    <a:bodyPr/>
                    <a:lstStyle/>
                    <a:p>
                      <a:pPr algn="just"/>
                      <a:r>
                        <a:rPr lang="en-IN" sz="900" kern="0">
                          <a:effectLst/>
                        </a:rPr>
                        <a:t>threat-actor</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96332841"/>
                  </a:ext>
                </a:extLst>
              </a:tr>
              <a:tr h="148048">
                <a:tc>
                  <a:txBody>
                    <a:bodyPr/>
                    <a:lstStyle/>
                    <a:p>
                      <a:pPr algn="just"/>
                      <a:r>
                        <a:rPr lang="en-IN" sz="900" kern="0">
                          <a:effectLst/>
                        </a:rPr>
                        <a:t>tools</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346152197"/>
                  </a:ext>
                </a:extLst>
              </a:tr>
              <a:tr h="148048">
                <a:tc>
                  <a:txBody>
                    <a:bodyPr/>
                    <a:lstStyle/>
                    <a:p>
                      <a:pPr algn="just"/>
                      <a:r>
                        <a:rPr lang="en-IN" sz="900" kern="0">
                          <a:effectLst/>
                        </a:rPr>
                        <a:t>vulnerability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674260108"/>
                  </a:ext>
                </a:extLst>
              </a:tr>
              <a:tr h="148048">
                <a:tc>
                  <a:txBody>
                    <a:bodyPr/>
                    <a:lstStyle/>
                    <a:p>
                      <a:pPr algn="just"/>
                      <a:r>
                        <a:rPr lang="en-IN" sz="900" kern="0">
                          <a:effectLst/>
                        </a:rPr>
                        <a:t>accuracy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1893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486124948"/>
                  </a:ext>
                </a:extLst>
              </a:tr>
              <a:tr h="148048">
                <a:tc>
                  <a:txBody>
                    <a:bodyPr/>
                    <a:lstStyle/>
                    <a:p>
                      <a:pPr algn="just"/>
                      <a:r>
                        <a:rPr lang="en-IN" sz="900" kern="0">
                          <a:effectLst/>
                        </a:rPr>
                        <a:t>macro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1893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18385847"/>
                  </a:ext>
                </a:extLst>
              </a:tr>
              <a:tr h="148048">
                <a:tc>
                  <a:txBody>
                    <a:bodyPr/>
                    <a:lstStyle/>
                    <a:p>
                      <a:pPr algn="just"/>
                      <a:r>
                        <a:rPr lang="en-IN" sz="900" kern="0">
                          <a:effectLst/>
                        </a:rPr>
                        <a:t>weighted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1893</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830812587"/>
                  </a:ext>
                </a:extLst>
              </a:tr>
            </a:tbl>
          </a:graphicData>
        </a:graphic>
      </p:graphicFrame>
      <p:sp>
        <p:nvSpPr>
          <p:cNvPr id="7" name="TextBox 6">
            <a:extLst>
              <a:ext uri="{FF2B5EF4-FFF2-40B4-BE49-F238E27FC236}">
                <a16:creationId xmlns:a16="http://schemas.microsoft.com/office/drawing/2014/main" id="{998114C4-0383-6AD9-0076-CCF9866BAB28}"/>
              </a:ext>
            </a:extLst>
          </p:cNvPr>
          <p:cNvSpPr txBox="1"/>
          <p:nvPr/>
        </p:nvSpPr>
        <p:spPr>
          <a:xfrm>
            <a:off x="6721642" y="767719"/>
            <a:ext cx="2339808" cy="3939540"/>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table displays the evaluation metrics (Precision, Recall, F1-score, and Support) for a Random Forest model applied to a multi-class classification problem. </a:t>
            </a:r>
          </a:p>
          <a:p>
            <a:pPr marL="285750" indent="-285750">
              <a:buFont typeface="Arial" panose="020B0604020202020204" pitchFamily="34" charset="0"/>
              <a:buChar char="•"/>
            </a:pPr>
            <a:r>
              <a:rPr lang="en-US" sz="1400" dirty="0"/>
              <a:t>The model achieves an overall accuracy of 0.90, with macro-average F1-score of 0.88 and weighted-average F1-score of 0.90, indicating strong performance across most classes.</a:t>
            </a:r>
            <a:endParaRPr lang="en-IN" sz="1400" dirty="0"/>
          </a:p>
          <a:p>
            <a:endParaRPr lang="en-AU" sz="1200" dirty="0"/>
          </a:p>
        </p:txBody>
      </p:sp>
    </p:spTree>
    <p:extLst>
      <p:ext uri="{BB962C8B-B14F-4D97-AF65-F5344CB8AC3E}">
        <p14:creationId xmlns:p14="http://schemas.microsoft.com/office/powerpoint/2010/main" val="286090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479D-86DE-A98C-D9F0-7E425E722FE3}"/>
              </a:ext>
            </a:extLst>
          </p:cNvPr>
          <p:cNvSpPr>
            <a:spLocks noGrp="1"/>
          </p:cNvSpPr>
          <p:nvPr>
            <p:ph type="title"/>
          </p:nvPr>
        </p:nvSpPr>
        <p:spPr/>
        <p:txBody>
          <a:bodyPr>
            <a:normAutofit fontScale="90000"/>
          </a:bodyPr>
          <a:lstStyle/>
          <a:p>
            <a:r>
              <a:rPr lang="en-IN" dirty="0"/>
              <a:t>Model Evaluation – SVM</a:t>
            </a:r>
          </a:p>
        </p:txBody>
      </p:sp>
      <p:sp>
        <p:nvSpPr>
          <p:cNvPr id="4" name="Footer Placeholder 3">
            <a:extLst>
              <a:ext uri="{FF2B5EF4-FFF2-40B4-BE49-F238E27FC236}">
                <a16:creationId xmlns:a16="http://schemas.microsoft.com/office/drawing/2014/main" id="{2177E4C7-34BA-4B13-19D8-ED3D2F861937}"/>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4DB774FE-FB64-C9A0-32AF-D8A06521A262}"/>
              </a:ext>
            </a:extLst>
          </p:cNvPr>
          <p:cNvSpPr>
            <a:spLocks noGrp="1"/>
          </p:cNvSpPr>
          <p:nvPr>
            <p:ph type="sldNum" sz="quarter" idx="12"/>
          </p:nvPr>
        </p:nvSpPr>
        <p:spPr/>
        <p:txBody>
          <a:bodyPr/>
          <a:lstStyle/>
          <a:p>
            <a:fld id="{2BB9ACDB-B634-2347-95A4-245F21F5473B}" type="slidenum">
              <a:rPr lang="en-US" smtClean="0"/>
              <a:t>25</a:t>
            </a:fld>
            <a:endParaRPr lang="en-US"/>
          </a:p>
        </p:txBody>
      </p:sp>
      <p:graphicFrame>
        <p:nvGraphicFramePr>
          <p:cNvPr id="6" name="Table 5">
            <a:extLst>
              <a:ext uri="{FF2B5EF4-FFF2-40B4-BE49-F238E27FC236}">
                <a16:creationId xmlns:a16="http://schemas.microsoft.com/office/drawing/2014/main" id="{066A2193-8123-D8EC-D28C-FDF165D6F769}"/>
              </a:ext>
            </a:extLst>
          </p:cNvPr>
          <p:cNvGraphicFramePr>
            <a:graphicFrameLocks noGrp="1"/>
          </p:cNvGraphicFramePr>
          <p:nvPr>
            <p:extLst>
              <p:ext uri="{D42A27DB-BD31-4B8C-83A1-F6EECF244321}">
                <p14:modId xmlns:p14="http://schemas.microsoft.com/office/powerpoint/2010/main" val="377203027"/>
              </p:ext>
            </p:extLst>
          </p:nvPr>
        </p:nvGraphicFramePr>
        <p:xfrm>
          <a:off x="233219" y="746667"/>
          <a:ext cx="6337693" cy="3504720"/>
        </p:xfrm>
        <a:graphic>
          <a:graphicData uri="http://schemas.openxmlformats.org/drawingml/2006/table">
            <a:tbl>
              <a:tblPr firstRow="1" firstCol="1" bandRow="1">
                <a:tableStyleId>{5C22544A-7EE6-4342-B048-85BDC9FD1C3A}</a:tableStyleId>
              </a:tblPr>
              <a:tblGrid>
                <a:gridCol w="1267398">
                  <a:extLst>
                    <a:ext uri="{9D8B030D-6E8A-4147-A177-3AD203B41FA5}">
                      <a16:colId xmlns:a16="http://schemas.microsoft.com/office/drawing/2014/main" val="730308807"/>
                    </a:ext>
                  </a:extLst>
                </a:gridCol>
                <a:gridCol w="1267398">
                  <a:extLst>
                    <a:ext uri="{9D8B030D-6E8A-4147-A177-3AD203B41FA5}">
                      <a16:colId xmlns:a16="http://schemas.microsoft.com/office/drawing/2014/main" val="1576917466"/>
                    </a:ext>
                  </a:extLst>
                </a:gridCol>
                <a:gridCol w="1267398">
                  <a:extLst>
                    <a:ext uri="{9D8B030D-6E8A-4147-A177-3AD203B41FA5}">
                      <a16:colId xmlns:a16="http://schemas.microsoft.com/office/drawing/2014/main" val="1391788682"/>
                    </a:ext>
                  </a:extLst>
                </a:gridCol>
                <a:gridCol w="1267398">
                  <a:extLst>
                    <a:ext uri="{9D8B030D-6E8A-4147-A177-3AD203B41FA5}">
                      <a16:colId xmlns:a16="http://schemas.microsoft.com/office/drawing/2014/main" val="2245602944"/>
                    </a:ext>
                  </a:extLst>
                </a:gridCol>
                <a:gridCol w="1268101">
                  <a:extLst>
                    <a:ext uri="{9D8B030D-6E8A-4147-A177-3AD203B41FA5}">
                      <a16:colId xmlns:a16="http://schemas.microsoft.com/office/drawing/2014/main" val="2830454387"/>
                    </a:ext>
                  </a:extLst>
                </a:gridCol>
              </a:tblGrid>
              <a:tr h="146030">
                <a:tc>
                  <a:txBody>
                    <a:bodyPr/>
                    <a:lstStyle/>
                    <a:p>
                      <a:pPr algn="ctr"/>
                      <a:r>
                        <a:rPr lang="en-IN" sz="900" kern="0">
                          <a:effectLst/>
                        </a:rPr>
                        <a:t>Class Name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Precision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Recall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F1-score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Support</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60025020"/>
                  </a:ext>
                </a:extLst>
              </a:tr>
              <a:tr h="146030">
                <a:tc>
                  <a:txBody>
                    <a:bodyPr/>
                    <a:lstStyle/>
                    <a:p>
                      <a:pPr algn="just"/>
                      <a:r>
                        <a:rPr lang="en-IN" sz="900" kern="0">
                          <a:effectLst/>
                        </a:rPr>
                        <a:t>DOMAIN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250821518"/>
                  </a:ext>
                </a:extLst>
              </a:tr>
              <a:tr h="146030">
                <a:tc>
                  <a:txBody>
                    <a:bodyPr/>
                    <a:lstStyle/>
                    <a:p>
                      <a:pPr algn="just"/>
                      <a:r>
                        <a:rPr lang="en-IN" sz="900" kern="0">
                          <a:effectLst/>
                        </a:rPr>
                        <a:t>EMAIL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868832519"/>
                  </a:ext>
                </a:extLst>
              </a:tr>
              <a:tr h="146030">
                <a:tc>
                  <a:txBody>
                    <a:bodyPr/>
                    <a:lstStyle/>
                    <a:p>
                      <a:pPr algn="just"/>
                      <a:r>
                        <a:rPr lang="en-IN" sz="900" kern="0">
                          <a:effectLst/>
                        </a:rPr>
                        <a:t>FILEPATH</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66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142984500"/>
                  </a:ext>
                </a:extLst>
              </a:tr>
              <a:tr h="146030">
                <a:tc>
                  <a:txBody>
                    <a:bodyPr/>
                    <a:lstStyle/>
                    <a:p>
                      <a:pPr algn="just"/>
                      <a:r>
                        <a:rPr lang="en-IN" sz="900" kern="0">
                          <a:effectLst/>
                        </a:rPr>
                        <a:t>IPV4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14999462"/>
                  </a:ext>
                </a:extLst>
              </a:tr>
              <a:tr h="146030">
                <a:tc>
                  <a:txBody>
                    <a:bodyPr/>
                    <a:lstStyle/>
                    <a:p>
                      <a:pPr algn="just"/>
                      <a:r>
                        <a:rPr lang="en-IN" sz="900" kern="0">
                          <a:effectLst/>
                        </a:rPr>
                        <a:t>Infrastucture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0.12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0.22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698578890"/>
                  </a:ext>
                </a:extLst>
              </a:tr>
              <a:tr h="146030">
                <a:tc>
                  <a:txBody>
                    <a:bodyPr/>
                    <a:lstStyle/>
                    <a:p>
                      <a:pPr algn="just"/>
                      <a:r>
                        <a:rPr lang="en-IN" sz="900" kern="0">
                          <a:effectLst/>
                        </a:rPr>
                        <a:t>MD5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08939920"/>
                  </a:ext>
                </a:extLst>
              </a:tr>
              <a:tr h="146030">
                <a:tc>
                  <a:txBody>
                    <a:bodyPr/>
                    <a:lstStyle/>
                    <a:p>
                      <a:pPr algn="just"/>
                      <a:r>
                        <a:rPr lang="en-IN" sz="900" kern="0">
                          <a:effectLst/>
                        </a:rPr>
                        <a:t>REGISTRYKEY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31387547"/>
                  </a:ext>
                </a:extLst>
              </a:tr>
              <a:tr h="146030">
                <a:tc>
                  <a:txBody>
                    <a:bodyPr/>
                    <a:lstStyle/>
                    <a:p>
                      <a:pPr algn="just"/>
                      <a:r>
                        <a:rPr lang="en-IN" sz="900" kern="0">
                          <a:effectLst/>
                        </a:rPr>
                        <a:t>SHA1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136204146"/>
                  </a:ext>
                </a:extLst>
              </a:tr>
              <a:tr h="146030">
                <a:tc>
                  <a:txBody>
                    <a:bodyPr/>
                    <a:lstStyle/>
                    <a:p>
                      <a:pPr algn="just"/>
                      <a:r>
                        <a:rPr lang="en-IN" sz="900" kern="0">
                          <a:effectLst/>
                        </a:rPr>
                        <a:t>SHA2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133594833"/>
                  </a:ext>
                </a:extLst>
              </a:tr>
              <a:tr h="146030">
                <a:tc>
                  <a:txBody>
                    <a:bodyPr/>
                    <a:lstStyle/>
                    <a:p>
                      <a:pPr algn="just"/>
                      <a:r>
                        <a:rPr lang="en-IN" sz="900" kern="0">
                          <a:effectLst/>
                        </a:rPr>
                        <a:t>SOFTWARE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480406737"/>
                  </a:ext>
                </a:extLst>
              </a:tr>
              <a:tr h="146030">
                <a:tc>
                  <a:txBody>
                    <a:bodyPr/>
                    <a:lstStyle/>
                    <a:p>
                      <a:pPr algn="just"/>
                      <a:r>
                        <a:rPr lang="en-IN" sz="900" kern="0">
                          <a:effectLst/>
                        </a:rPr>
                        <a:t>TIME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901876542"/>
                  </a:ext>
                </a:extLst>
              </a:tr>
              <a:tr h="146030">
                <a:tc>
                  <a:txBody>
                    <a:bodyPr/>
                    <a:lstStyle/>
                    <a:p>
                      <a:pPr algn="just"/>
                      <a:r>
                        <a:rPr lang="en-IN" sz="900" kern="0">
                          <a:effectLst/>
                        </a:rPr>
                        <a:t>URL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0.91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263614190"/>
                  </a:ext>
                </a:extLst>
              </a:tr>
              <a:tr h="146030">
                <a:tc>
                  <a:txBody>
                    <a:bodyPr/>
                    <a:lstStyle/>
                    <a:p>
                      <a:pPr algn="just"/>
                      <a:r>
                        <a:rPr lang="en-IN" sz="900" kern="0">
                          <a:effectLst/>
                        </a:rPr>
                        <a:t>attack-pattern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221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79414712"/>
                  </a:ext>
                </a:extLst>
              </a:tr>
              <a:tr h="146030">
                <a:tc>
                  <a:txBody>
                    <a:bodyPr/>
                    <a:lstStyle/>
                    <a:p>
                      <a:pPr algn="just"/>
                      <a:r>
                        <a:rPr lang="en-IN" sz="900" kern="0">
                          <a:effectLst/>
                        </a:rPr>
                        <a:t>campaign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62941612"/>
                  </a:ext>
                </a:extLst>
              </a:tr>
              <a:tr h="146030">
                <a:tc>
                  <a:txBody>
                    <a:bodyPr/>
                    <a:lstStyle/>
                    <a:p>
                      <a:pPr algn="just"/>
                      <a:r>
                        <a:rPr lang="en-IN" sz="900" kern="0">
                          <a:effectLst/>
                        </a:rPr>
                        <a:t>identity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983866233"/>
                  </a:ext>
                </a:extLst>
              </a:tr>
              <a:tr h="146030">
                <a:tc>
                  <a:txBody>
                    <a:bodyPr/>
                    <a:lstStyle/>
                    <a:p>
                      <a:pPr algn="just"/>
                      <a:r>
                        <a:rPr lang="en-IN" sz="900" kern="0">
                          <a:effectLst/>
                        </a:rPr>
                        <a:t>location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242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267166150"/>
                  </a:ext>
                </a:extLst>
              </a:tr>
              <a:tr h="146030">
                <a:tc>
                  <a:txBody>
                    <a:bodyPr/>
                    <a:lstStyle/>
                    <a:p>
                      <a:pPr algn="just"/>
                      <a:r>
                        <a:rPr lang="en-IN" sz="900" kern="0">
                          <a:effectLst/>
                        </a:rPr>
                        <a:t>malware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449712462"/>
                  </a:ext>
                </a:extLst>
              </a:tr>
              <a:tr h="146030">
                <a:tc>
                  <a:txBody>
                    <a:bodyPr/>
                    <a:lstStyle/>
                    <a:p>
                      <a:pPr algn="just"/>
                      <a:r>
                        <a:rPr lang="en-IN" sz="900" kern="0">
                          <a:effectLst/>
                        </a:rPr>
                        <a:t>threat-actor</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054171434"/>
                  </a:ext>
                </a:extLst>
              </a:tr>
              <a:tr h="146030">
                <a:tc>
                  <a:txBody>
                    <a:bodyPr/>
                    <a:lstStyle/>
                    <a:p>
                      <a:pPr algn="just"/>
                      <a:r>
                        <a:rPr lang="en-IN" sz="900" kern="0">
                          <a:effectLst/>
                        </a:rPr>
                        <a:t>tools</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946950154"/>
                  </a:ext>
                </a:extLst>
              </a:tr>
              <a:tr h="146030">
                <a:tc>
                  <a:txBody>
                    <a:bodyPr/>
                    <a:lstStyle/>
                    <a:p>
                      <a:pPr algn="just"/>
                      <a:r>
                        <a:rPr lang="en-IN" sz="900" kern="0">
                          <a:effectLst/>
                        </a:rPr>
                        <a:t>vulnerability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456030399"/>
                  </a:ext>
                </a:extLst>
              </a:tr>
              <a:tr h="146030">
                <a:tc>
                  <a:txBody>
                    <a:bodyPr/>
                    <a:lstStyle/>
                    <a:p>
                      <a:pPr algn="just"/>
                      <a:r>
                        <a:rPr lang="en-IN" sz="900" kern="0">
                          <a:effectLst/>
                        </a:rPr>
                        <a:t>accuracy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1893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916920096"/>
                  </a:ext>
                </a:extLst>
              </a:tr>
              <a:tr h="146030">
                <a:tc>
                  <a:txBody>
                    <a:bodyPr/>
                    <a:lstStyle/>
                    <a:p>
                      <a:pPr algn="just"/>
                      <a:r>
                        <a:rPr lang="en-IN" sz="900" kern="0">
                          <a:effectLst/>
                        </a:rPr>
                        <a:t>macro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1893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254093589"/>
                  </a:ext>
                </a:extLst>
              </a:tr>
              <a:tr h="146030">
                <a:tc>
                  <a:txBody>
                    <a:bodyPr/>
                    <a:lstStyle/>
                    <a:p>
                      <a:pPr algn="just"/>
                      <a:r>
                        <a:rPr lang="en-IN" sz="900" kern="0">
                          <a:effectLst/>
                        </a:rPr>
                        <a:t>weighted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1893</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194455662"/>
                  </a:ext>
                </a:extLst>
              </a:tr>
            </a:tbl>
          </a:graphicData>
        </a:graphic>
      </p:graphicFrame>
      <p:sp>
        <p:nvSpPr>
          <p:cNvPr id="3" name="TextBox 2">
            <a:extLst>
              <a:ext uri="{FF2B5EF4-FFF2-40B4-BE49-F238E27FC236}">
                <a16:creationId xmlns:a16="http://schemas.microsoft.com/office/drawing/2014/main" id="{4C9FD672-4E01-1B3B-B972-6D16CCE568DB}"/>
              </a:ext>
            </a:extLst>
          </p:cNvPr>
          <p:cNvSpPr txBox="1"/>
          <p:nvPr/>
        </p:nvSpPr>
        <p:spPr>
          <a:xfrm>
            <a:off x="6794894" y="433138"/>
            <a:ext cx="2115888" cy="4247317"/>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table evaluates the SVM model's performance across multiple classes, showing an overall accuracy of 0.77 with a macro-average F1-score of 0.68. </a:t>
            </a:r>
          </a:p>
          <a:p>
            <a:pPr marL="285750" indent="-285750">
              <a:buFont typeface="Arial" panose="020B0604020202020204" pitchFamily="34" charset="0"/>
              <a:buChar char="•"/>
            </a:pPr>
            <a:r>
              <a:rPr lang="en-US" sz="1400" dirty="0"/>
              <a:t>While some classes, like "EMAIL" and "SOFTWARE," perform well, others like "DOMAIN" and "Infrastructure" show lower recall, indicating room for improvement.</a:t>
            </a:r>
            <a:endParaRPr lang="en-IN" sz="1400" dirty="0"/>
          </a:p>
          <a:p>
            <a:endParaRPr lang="en-AU" dirty="0"/>
          </a:p>
        </p:txBody>
      </p:sp>
    </p:spTree>
    <p:extLst>
      <p:ext uri="{BB962C8B-B14F-4D97-AF65-F5344CB8AC3E}">
        <p14:creationId xmlns:p14="http://schemas.microsoft.com/office/powerpoint/2010/main" val="2709653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9C98F-A0C2-B72C-7098-89C918456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651BF-8669-DA2F-0AA8-2404F19C9850}"/>
              </a:ext>
            </a:extLst>
          </p:cNvPr>
          <p:cNvSpPr>
            <a:spLocks noGrp="1"/>
          </p:cNvSpPr>
          <p:nvPr>
            <p:ph type="title"/>
          </p:nvPr>
        </p:nvSpPr>
        <p:spPr/>
        <p:txBody>
          <a:bodyPr>
            <a:normAutofit fontScale="90000"/>
          </a:bodyPr>
          <a:lstStyle/>
          <a:p>
            <a:r>
              <a:rPr lang="en-IN" dirty="0"/>
              <a:t>Model Evaluation – Logistic Regression</a:t>
            </a:r>
          </a:p>
        </p:txBody>
      </p:sp>
      <p:sp>
        <p:nvSpPr>
          <p:cNvPr id="4" name="Footer Placeholder 3">
            <a:extLst>
              <a:ext uri="{FF2B5EF4-FFF2-40B4-BE49-F238E27FC236}">
                <a16:creationId xmlns:a16="http://schemas.microsoft.com/office/drawing/2014/main" id="{40373045-7D16-56CD-8E5B-CE50353EFE29}"/>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98802DB2-10B0-B2D4-04F9-2438C75BEAA0}"/>
              </a:ext>
            </a:extLst>
          </p:cNvPr>
          <p:cNvSpPr>
            <a:spLocks noGrp="1"/>
          </p:cNvSpPr>
          <p:nvPr>
            <p:ph type="sldNum" sz="quarter" idx="12"/>
          </p:nvPr>
        </p:nvSpPr>
        <p:spPr/>
        <p:txBody>
          <a:bodyPr/>
          <a:lstStyle/>
          <a:p>
            <a:fld id="{2BB9ACDB-B634-2347-95A4-245F21F5473B}" type="slidenum">
              <a:rPr lang="en-US" smtClean="0"/>
              <a:t>26</a:t>
            </a:fld>
            <a:endParaRPr lang="en-US"/>
          </a:p>
        </p:txBody>
      </p:sp>
      <p:graphicFrame>
        <p:nvGraphicFramePr>
          <p:cNvPr id="3" name="Table 2">
            <a:extLst>
              <a:ext uri="{FF2B5EF4-FFF2-40B4-BE49-F238E27FC236}">
                <a16:creationId xmlns:a16="http://schemas.microsoft.com/office/drawing/2014/main" id="{27F6EC3B-FA17-40E1-D934-B0245F4AEE6D}"/>
              </a:ext>
            </a:extLst>
          </p:cNvPr>
          <p:cNvGraphicFramePr>
            <a:graphicFrameLocks noGrp="1"/>
          </p:cNvGraphicFramePr>
          <p:nvPr>
            <p:extLst>
              <p:ext uri="{D42A27DB-BD31-4B8C-83A1-F6EECF244321}">
                <p14:modId xmlns:p14="http://schemas.microsoft.com/office/powerpoint/2010/main" val="962068931"/>
              </p:ext>
            </p:extLst>
          </p:nvPr>
        </p:nvGraphicFramePr>
        <p:xfrm>
          <a:off x="224581" y="746668"/>
          <a:ext cx="6240387" cy="3419765"/>
        </p:xfrm>
        <a:graphic>
          <a:graphicData uri="http://schemas.openxmlformats.org/drawingml/2006/table">
            <a:tbl>
              <a:tblPr firstRow="1" firstCol="1" bandRow="1">
                <a:tableStyleId>{5C22544A-7EE6-4342-B048-85BDC9FD1C3A}</a:tableStyleId>
              </a:tblPr>
              <a:tblGrid>
                <a:gridCol w="1247939">
                  <a:extLst>
                    <a:ext uri="{9D8B030D-6E8A-4147-A177-3AD203B41FA5}">
                      <a16:colId xmlns:a16="http://schemas.microsoft.com/office/drawing/2014/main" val="1445774950"/>
                    </a:ext>
                  </a:extLst>
                </a:gridCol>
                <a:gridCol w="1247939">
                  <a:extLst>
                    <a:ext uri="{9D8B030D-6E8A-4147-A177-3AD203B41FA5}">
                      <a16:colId xmlns:a16="http://schemas.microsoft.com/office/drawing/2014/main" val="3583336726"/>
                    </a:ext>
                  </a:extLst>
                </a:gridCol>
                <a:gridCol w="1247939">
                  <a:extLst>
                    <a:ext uri="{9D8B030D-6E8A-4147-A177-3AD203B41FA5}">
                      <a16:colId xmlns:a16="http://schemas.microsoft.com/office/drawing/2014/main" val="1391230879"/>
                    </a:ext>
                  </a:extLst>
                </a:gridCol>
                <a:gridCol w="1247939">
                  <a:extLst>
                    <a:ext uri="{9D8B030D-6E8A-4147-A177-3AD203B41FA5}">
                      <a16:colId xmlns:a16="http://schemas.microsoft.com/office/drawing/2014/main" val="3482076244"/>
                    </a:ext>
                  </a:extLst>
                </a:gridCol>
                <a:gridCol w="1248631">
                  <a:extLst>
                    <a:ext uri="{9D8B030D-6E8A-4147-A177-3AD203B41FA5}">
                      <a16:colId xmlns:a16="http://schemas.microsoft.com/office/drawing/2014/main" val="4053286426"/>
                    </a:ext>
                  </a:extLst>
                </a:gridCol>
              </a:tblGrid>
              <a:tr h="136659">
                <a:tc>
                  <a:txBody>
                    <a:bodyPr/>
                    <a:lstStyle/>
                    <a:p>
                      <a:pPr algn="ctr"/>
                      <a:r>
                        <a:rPr lang="en-IN" sz="900" kern="0">
                          <a:effectLst/>
                        </a:rPr>
                        <a:t>Class Name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Precision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dirty="0">
                          <a:effectLst/>
                        </a:rPr>
                        <a:t>Recall</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F1-score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ctr"/>
                      <a:r>
                        <a:rPr lang="en-IN" sz="900" kern="0">
                          <a:effectLst/>
                        </a:rPr>
                        <a:t>Support</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91211883"/>
                  </a:ext>
                </a:extLst>
              </a:tr>
              <a:tr h="136659">
                <a:tc>
                  <a:txBody>
                    <a:bodyPr/>
                    <a:lstStyle/>
                    <a:p>
                      <a:pPr algn="just"/>
                      <a:r>
                        <a:rPr lang="en-IN" sz="900" kern="0">
                          <a:effectLst/>
                        </a:rPr>
                        <a:t>DOMAIN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5038720"/>
                  </a:ext>
                </a:extLst>
              </a:tr>
              <a:tr h="136659">
                <a:tc>
                  <a:txBody>
                    <a:bodyPr/>
                    <a:lstStyle/>
                    <a:p>
                      <a:pPr algn="just"/>
                      <a:r>
                        <a:rPr lang="en-IN" sz="900" kern="0">
                          <a:effectLst/>
                        </a:rPr>
                        <a:t>EMAIL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30825384"/>
                  </a:ext>
                </a:extLst>
              </a:tr>
              <a:tr h="136659">
                <a:tc>
                  <a:txBody>
                    <a:bodyPr/>
                    <a:lstStyle/>
                    <a:p>
                      <a:pPr algn="just"/>
                      <a:r>
                        <a:rPr lang="en-IN" sz="900" kern="0">
                          <a:effectLst/>
                        </a:rPr>
                        <a:t>FILEPATH</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66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500198262"/>
                  </a:ext>
                </a:extLst>
              </a:tr>
              <a:tr h="136659">
                <a:tc>
                  <a:txBody>
                    <a:bodyPr/>
                    <a:lstStyle/>
                    <a:p>
                      <a:pPr algn="just"/>
                      <a:r>
                        <a:rPr lang="en-IN" sz="900" kern="0">
                          <a:effectLst/>
                        </a:rPr>
                        <a:t>IPV4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0.18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420758379"/>
                  </a:ext>
                </a:extLst>
              </a:tr>
              <a:tr h="136659">
                <a:tc>
                  <a:txBody>
                    <a:bodyPr/>
                    <a:lstStyle/>
                    <a:p>
                      <a:pPr algn="just"/>
                      <a:r>
                        <a:rPr lang="en-IN" sz="900" kern="0">
                          <a:effectLst/>
                        </a:rPr>
                        <a:t>Infrastucture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036694633"/>
                  </a:ext>
                </a:extLst>
              </a:tr>
              <a:tr h="136659">
                <a:tc>
                  <a:txBody>
                    <a:bodyPr/>
                    <a:lstStyle/>
                    <a:p>
                      <a:pPr algn="just"/>
                      <a:r>
                        <a:rPr lang="en-IN" sz="900" kern="0">
                          <a:effectLst/>
                        </a:rPr>
                        <a:t>MD5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478772242"/>
                  </a:ext>
                </a:extLst>
              </a:tr>
              <a:tr h="265085">
                <a:tc>
                  <a:txBody>
                    <a:bodyPr/>
                    <a:lstStyle/>
                    <a:p>
                      <a:pPr algn="just"/>
                      <a:r>
                        <a:rPr lang="en-IN" sz="900" kern="0" dirty="0">
                          <a:effectLst/>
                        </a:rPr>
                        <a:t>REGISTRYKEY</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0.25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488888231"/>
                  </a:ext>
                </a:extLst>
              </a:tr>
              <a:tr h="136659">
                <a:tc>
                  <a:txBody>
                    <a:bodyPr/>
                    <a:lstStyle/>
                    <a:p>
                      <a:pPr algn="just"/>
                      <a:r>
                        <a:rPr lang="en-IN" sz="900" kern="0">
                          <a:effectLst/>
                        </a:rPr>
                        <a:t>SHA1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638842608"/>
                  </a:ext>
                </a:extLst>
              </a:tr>
              <a:tr h="136659">
                <a:tc>
                  <a:txBody>
                    <a:bodyPr/>
                    <a:lstStyle/>
                    <a:p>
                      <a:pPr algn="just"/>
                      <a:r>
                        <a:rPr lang="en-IN" sz="900" kern="0">
                          <a:effectLst/>
                        </a:rPr>
                        <a:t>SHA2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0.05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70005468"/>
                  </a:ext>
                </a:extLst>
              </a:tr>
              <a:tr h="136659">
                <a:tc>
                  <a:txBody>
                    <a:bodyPr/>
                    <a:lstStyle/>
                    <a:p>
                      <a:pPr algn="just"/>
                      <a:r>
                        <a:rPr lang="en-IN" sz="900" kern="0">
                          <a:effectLst/>
                        </a:rPr>
                        <a:t>SOFTWARE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262548241"/>
                  </a:ext>
                </a:extLst>
              </a:tr>
              <a:tr h="136659">
                <a:tc>
                  <a:txBody>
                    <a:bodyPr/>
                    <a:lstStyle/>
                    <a:p>
                      <a:pPr algn="just"/>
                      <a:r>
                        <a:rPr lang="en-IN" sz="900" kern="0">
                          <a:effectLst/>
                        </a:rPr>
                        <a:t>TIME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97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568149125"/>
                  </a:ext>
                </a:extLst>
              </a:tr>
              <a:tr h="136659">
                <a:tc>
                  <a:txBody>
                    <a:bodyPr/>
                    <a:lstStyle/>
                    <a:p>
                      <a:pPr algn="just"/>
                      <a:r>
                        <a:rPr lang="en-IN" sz="900" kern="0">
                          <a:effectLst/>
                        </a:rPr>
                        <a:t>URL</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20</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150866881"/>
                  </a:ext>
                </a:extLst>
              </a:tr>
              <a:tr h="136659">
                <a:tc>
                  <a:txBody>
                    <a:bodyPr/>
                    <a:lstStyle/>
                    <a:p>
                      <a:pPr algn="just"/>
                      <a:r>
                        <a:rPr lang="en-IN" sz="900" kern="0">
                          <a:effectLst/>
                        </a:rPr>
                        <a:t>attack-pattern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221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930260059"/>
                  </a:ext>
                </a:extLst>
              </a:tr>
              <a:tr h="136659">
                <a:tc>
                  <a:txBody>
                    <a:bodyPr/>
                    <a:lstStyle/>
                    <a:p>
                      <a:pPr algn="just"/>
                      <a:r>
                        <a:rPr lang="en-IN" sz="900" kern="0">
                          <a:effectLst/>
                        </a:rPr>
                        <a:t>campaign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0.13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0.23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824692818"/>
                  </a:ext>
                </a:extLst>
              </a:tr>
              <a:tr h="136659">
                <a:tc>
                  <a:txBody>
                    <a:bodyPr/>
                    <a:lstStyle/>
                    <a:p>
                      <a:pPr algn="just"/>
                      <a:r>
                        <a:rPr lang="en-IN" sz="900" kern="0">
                          <a:effectLst/>
                        </a:rPr>
                        <a:t>identity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238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61087098"/>
                  </a:ext>
                </a:extLst>
              </a:tr>
              <a:tr h="136659">
                <a:tc>
                  <a:txBody>
                    <a:bodyPr/>
                    <a:lstStyle/>
                    <a:p>
                      <a:pPr algn="just"/>
                      <a:r>
                        <a:rPr lang="en-IN" sz="900" kern="0">
                          <a:effectLst/>
                        </a:rPr>
                        <a:t>location</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242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97886961"/>
                  </a:ext>
                </a:extLst>
              </a:tr>
              <a:tr h="136659">
                <a:tc>
                  <a:txBody>
                    <a:bodyPr/>
                    <a:lstStyle/>
                    <a:p>
                      <a:pPr algn="just"/>
                      <a:r>
                        <a:rPr lang="en-IN" sz="900" kern="0">
                          <a:effectLst/>
                        </a:rPr>
                        <a:t>malware</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364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3670121408"/>
                  </a:ext>
                </a:extLst>
              </a:tr>
              <a:tr h="136659">
                <a:tc>
                  <a:txBody>
                    <a:bodyPr/>
                    <a:lstStyle/>
                    <a:p>
                      <a:pPr algn="just"/>
                      <a:r>
                        <a:rPr lang="en-IN" sz="900" kern="0">
                          <a:effectLst/>
                        </a:rPr>
                        <a:t>threat-actor</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0.75</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179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64740258"/>
                  </a:ext>
                </a:extLst>
              </a:tr>
              <a:tr h="136659">
                <a:tc>
                  <a:txBody>
                    <a:bodyPr/>
                    <a:lstStyle/>
                    <a:p>
                      <a:pPr algn="just"/>
                      <a:r>
                        <a:rPr lang="en-IN" sz="900" kern="0">
                          <a:effectLst/>
                        </a:rPr>
                        <a:t>tools</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0.87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0.34</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77</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089292211"/>
                  </a:ext>
                </a:extLst>
              </a:tr>
              <a:tr h="136659">
                <a:tc>
                  <a:txBody>
                    <a:bodyPr/>
                    <a:lstStyle/>
                    <a:p>
                      <a:pPr algn="just"/>
                      <a:r>
                        <a:rPr lang="en-IN" sz="900" kern="0">
                          <a:effectLst/>
                        </a:rPr>
                        <a:t>vulnerability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0.52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33</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1303281099"/>
                  </a:ext>
                </a:extLst>
              </a:tr>
              <a:tr h="136659">
                <a:tc>
                  <a:txBody>
                    <a:bodyPr/>
                    <a:lstStyle/>
                    <a:p>
                      <a:pPr algn="just"/>
                      <a:r>
                        <a:rPr lang="en-IN" sz="900" kern="0">
                          <a:effectLst/>
                        </a:rPr>
                        <a:t>accuracy</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just"/>
                      <a:endParaRPr lang="en-IN" sz="900" kern="100">
                        <a:effectLst/>
                        <a:latin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1893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4171551221"/>
                  </a:ext>
                </a:extLst>
              </a:tr>
              <a:tr h="136659">
                <a:tc>
                  <a:txBody>
                    <a:bodyPr/>
                    <a:lstStyle/>
                    <a:p>
                      <a:pPr algn="just"/>
                      <a:r>
                        <a:rPr lang="en-IN" sz="900" kern="0">
                          <a:effectLst/>
                        </a:rPr>
                        <a:t>macro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0.62</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0.39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0.43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1893</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362913626"/>
                  </a:ext>
                </a:extLst>
              </a:tr>
              <a:tr h="136659">
                <a:tc>
                  <a:txBody>
                    <a:bodyPr/>
                    <a:lstStyle/>
                    <a:p>
                      <a:pPr algn="just"/>
                      <a:r>
                        <a:rPr lang="en-IN" sz="900" kern="0">
                          <a:effectLst/>
                        </a:rPr>
                        <a:t>weighted avg</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0.69</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0.68</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a:effectLst/>
                        </a:rPr>
                        <a:t>0.66</a:t>
                      </a:r>
                      <a:endParaRPr lang="en-IN"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tc>
                  <a:txBody>
                    <a:bodyPr/>
                    <a:lstStyle/>
                    <a:p>
                      <a:pPr algn="r"/>
                      <a:r>
                        <a:rPr lang="en-IN" sz="900" kern="0" dirty="0">
                          <a:effectLst/>
                        </a:rPr>
                        <a:t>1893</a:t>
                      </a:r>
                      <a:endParaRPr lang="en-IN"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032" marR="53032" marT="0" marB="0"/>
                </a:tc>
                <a:extLst>
                  <a:ext uri="{0D108BD9-81ED-4DB2-BD59-A6C34878D82A}">
                    <a16:rowId xmlns:a16="http://schemas.microsoft.com/office/drawing/2014/main" val="2867698650"/>
                  </a:ext>
                </a:extLst>
              </a:tr>
            </a:tbl>
          </a:graphicData>
        </a:graphic>
      </p:graphicFrame>
      <p:sp>
        <p:nvSpPr>
          <p:cNvPr id="6" name="TextBox 5">
            <a:extLst>
              <a:ext uri="{FF2B5EF4-FFF2-40B4-BE49-F238E27FC236}">
                <a16:creationId xmlns:a16="http://schemas.microsoft.com/office/drawing/2014/main" id="{AC850C78-E1CE-4737-F463-9F10A2FF6246}"/>
              </a:ext>
            </a:extLst>
          </p:cNvPr>
          <p:cNvSpPr txBox="1"/>
          <p:nvPr/>
        </p:nvSpPr>
        <p:spPr>
          <a:xfrm>
            <a:off x="6794894" y="433138"/>
            <a:ext cx="2115888" cy="4031873"/>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Logistic Regression model demonstrates an overall accuracy of 0.68 with a weighted average F1-score of 0.66. </a:t>
            </a:r>
          </a:p>
          <a:p>
            <a:pPr marL="285750" indent="-285750">
              <a:buFont typeface="Arial" panose="020B0604020202020204" pitchFamily="34" charset="0"/>
              <a:buChar char="•"/>
            </a:pPr>
            <a:r>
              <a:rPr lang="en-US" sz="1400" dirty="0"/>
              <a:t>However, it performs poorly in classes like "DOMAIN" and "Infrastructure" (F1-score of 0), while achieving relatively better performance in "SOFTWARE" and "malware" detection.</a:t>
            </a:r>
            <a:endParaRPr lang="en-IN" sz="1400" dirty="0"/>
          </a:p>
          <a:p>
            <a:endParaRPr lang="en-AU" dirty="0"/>
          </a:p>
        </p:txBody>
      </p:sp>
    </p:spTree>
    <p:extLst>
      <p:ext uri="{BB962C8B-B14F-4D97-AF65-F5344CB8AC3E}">
        <p14:creationId xmlns:p14="http://schemas.microsoft.com/office/powerpoint/2010/main" val="22085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C5A0-D011-5AF3-A450-B92F129D6D6A}"/>
              </a:ext>
            </a:extLst>
          </p:cNvPr>
          <p:cNvSpPr>
            <a:spLocks noGrp="1"/>
          </p:cNvSpPr>
          <p:nvPr>
            <p:ph type="title"/>
          </p:nvPr>
        </p:nvSpPr>
        <p:spPr/>
        <p:txBody>
          <a:bodyPr>
            <a:normAutofit fontScale="90000"/>
          </a:bodyPr>
          <a:lstStyle/>
          <a:p>
            <a:r>
              <a:rPr lang="en-IN" dirty="0"/>
              <a:t>Model Comparison</a:t>
            </a:r>
          </a:p>
        </p:txBody>
      </p:sp>
      <p:graphicFrame>
        <p:nvGraphicFramePr>
          <p:cNvPr id="7" name="Content Placeholder 6">
            <a:extLst>
              <a:ext uri="{FF2B5EF4-FFF2-40B4-BE49-F238E27FC236}">
                <a16:creationId xmlns:a16="http://schemas.microsoft.com/office/drawing/2014/main" id="{33C9E5DE-EE75-25C5-020A-EB52E9FE5345}"/>
              </a:ext>
            </a:extLst>
          </p:cNvPr>
          <p:cNvGraphicFramePr>
            <a:graphicFrameLocks noGrp="1"/>
          </p:cNvGraphicFramePr>
          <p:nvPr>
            <p:ph sz="half" idx="1"/>
            <p:extLst>
              <p:ext uri="{D42A27DB-BD31-4B8C-83A1-F6EECF244321}">
                <p14:modId xmlns:p14="http://schemas.microsoft.com/office/powerpoint/2010/main" val="1718495877"/>
              </p:ext>
            </p:extLst>
          </p:nvPr>
        </p:nvGraphicFramePr>
        <p:xfrm>
          <a:off x="5359591" y="2409780"/>
          <a:ext cx="3610208" cy="1939715"/>
        </p:xfrm>
        <a:graphic>
          <a:graphicData uri="http://schemas.openxmlformats.org/drawingml/2006/table">
            <a:tbl>
              <a:tblPr firstRow="1" firstCol="1" bandRow="1">
                <a:tableStyleId>{5C22544A-7EE6-4342-B048-85BDC9FD1C3A}</a:tableStyleId>
              </a:tblPr>
              <a:tblGrid>
                <a:gridCol w="1805104">
                  <a:extLst>
                    <a:ext uri="{9D8B030D-6E8A-4147-A177-3AD203B41FA5}">
                      <a16:colId xmlns:a16="http://schemas.microsoft.com/office/drawing/2014/main" val="3166537559"/>
                    </a:ext>
                  </a:extLst>
                </a:gridCol>
                <a:gridCol w="1805104">
                  <a:extLst>
                    <a:ext uri="{9D8B030D-6E8A-4147-A177-3AD203B41FA5}">
                      <a16:colId xmlns:a16="http://schemas.microsoft.com/office/drawing/2014/main" val="1503799291"/>
                    </a:ext>
                  </a:extLst>
                </a:gridCol>
              </a:tblGrid>
              <a:tr h="387943">
                <a:tc>
                  <a:txBody>
                    <a:bodyPr/>
                    <a:lstStyle/>
                    <a:p>
                      <a:pPr algn="ctr"/>
                      <a:r>
                        <a:rPr lang="en-IN" sz="1100" kern="100" dirty="0">
                          <a:effectLst/>
                        </a:rPr>
                        <a:t>Models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a:effectLst/>
                        </a:rPr>
                        <a:t>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4239369132"/>
                  </a:ext>
                </a:extLst>
              </a:tr>
              <a:tr h="387943">
                <a:tc>
                  <a:txBody>
                    <a:bodyPr/>
                    <a:lstStyle/>
                    <a:p>
                      <a:pPr algn="ctr"/>
                      <a:r>
                        <a:rPr lang="en-IN" sz="1100" kern="100" dirty="0">
                          <a:effectLst/>
                        </a:rPr>
                        <a:t>ANN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a:effectLst/>
                        </a:rPr>
                        <a:t>88.22%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450410494"/>
                  </a:ext>
                </a:extLst>
              </a:tr>
              <a:tr h="387943">
                <a:tc>
                  <a:txBody>
                    <a:bodyPr/>
                    <a:lstStyle/>
                    <a:p>
                      <a:pPr algn="ctr"/>
                      <a:r>
                        <a:rPr lang="en-IN" sz="1100" kern="100">
                          <a:effectLst/>
                        </a:rPr>
                        <a:t>Random Forest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a:effectLst/>
                        </a:rPr>
                        <a:t>89.59%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592911456"/>
                  </a:ext>
                </a:extLst>
              </a:tr>
              <a:tr h="387943">
                <a:tc>
                  <a:txBody>
                    <a:bodyPr/>
                    <a:lstStyle/>
                    <a:p>
                      <a:pPr algn="ctr"/>
                      <a:r>
                        <a:rPr lang="en-IN" sz="1100" kern="100">
                          <a:effectLst/>
                        </a:rPr>
                        <a:t>SVM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a:effectLst/>
                        </a:rPr>
                        <a:t>77.23%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2279282562"/>
                  </a:ext>
                </a:extLst>
              </a:tr>
              <a:tr h="387943">
                <a:tc>
                  <a:txBody>
                    <a:bodyPr/>
                    <a:lstStyle/>
                    <a:p>
                      <a:pPr algn="ctr"/>
                      <a:r>
                        <a:rPr lang="en-IN" sz="1100" kern="100">
                          <a:effectLst/>
                        </a:rPr>
                        <a:t>Logistic Regression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tc>
                  <a:txBody>
                    <a:bodyPr/>
                    <a:lstStyle/>
                    <a:p>
                      <a:pPr algn="ctr"/>
                      <a:r>
                        <a:rPr lang="en-IN" sz="1100" kern="100" dirty="0">
                          <a:effectLst/>
                        </a:rPr>
                        <a:t>67.99%</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241" marR="56241" marT="0" marB="0"/>
                </a:tc>
                <a:extLst>
                  <a:ext uri="{0D108BD9-81ED-4DB2-BD59-A6C34878D82A}">
                    <a16:rowId xmlns:a16="http://schemas.microsoft.com/office/drawing/2014/main" val="2293010380"/>
                  </a:ext>
                </a:extLst>
              </a:tr>
            </a:tbl>
          </a:graphicData>
        </a:graphic>
      </p:graphicFrame>
      <p:sp>
        <p:nvSpPr>
          <p:cNvPr id="4" name="Footer Placeholder 3">
            <a:extLst>
              <a:ext uri="{FF2B5EF4-FFF2-40B4-BE49-F238E27FC236}">
                <a16:creationId xmlns:a16="http://schemas.microsoft.com/office/drawing/2014/main" id="{3CF54830-13D7-FEFD-01DC-E7E70B6437A9}"/>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3491CD02-0616-B79C-12FA-52B6B95C4A0C}"/>
              </a:ext>
            </a:extLst>
          </p:cNvPr>
          <p:cNvSpPr>
            <a:spLocks noGrp="1"/>
          </p:cNvSpPr>
          <p:nvPr>
            <p:ph type="sldNum" sz="quarter" idx="12"/>
          </p:nvPr>
        </p:nvSpPr>
        <p:spPr/>
        <p:txBody>
          <a:bodyPr/>
          <a:lstStyle/>
          <a:p>
            <a:fld id="{2BB9ACDB-B634-2347-95A4-245F21F5473B}" type="slidenum">
              <a:rPr lang="en-US" smtClean="0"/>
              <a:t>27</a:t>
            </a:fld>
            <a:endParaRPr lang="en-US"/>
          </a:p>
        </p:txBody>
      </p:sp>
      <p:pic>
        <p:nvPicPr>
          <p:cNvPr id="6" name="Picture 5" descr="A graph of different colored rectangular shapes&#10;&#10;Description automatically generated">
            <a:extLst>
              <a:ext uri="{FF2B5EF4-FFF2-40B4-BE49-F238E27FC236}">
                <a16:creationId xmlns:a16="http://schemas.microsoft.com/office/drawing/2014/main" id="{2ABBF4BD-51FD-D0EF-ADF5-AAA19E1E6D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1444" y="1963103"/>
            <a:ext cx="4114800" cy="2804160"/>
          </a:xfrm>
          <a:prstGeom prst="rect">
            <a:avLst/>
          </a:prstGeom>
          <a:noFill/>
          <a:ln>
            <a:noFill/>
          </a:ln>
        </p:spPr>
      </p:pic>
      <p:sp>
        <p:nvSpPr>
          <p:cNvPr id="9" name="TextBox 8">
            <a:extLst>
              <a:ext uri="{FF2B5EF4-FFF2-40B4-BE49-F238E27FC236}">
                <a16:creationId xmlns:a16="http://schemas.microsoft.com/office/drawing/2014/main" id="{A5F386ED-1701-8B54-0677-B0483B2F3DE8}"/>
              </a:ext>
            </a:extLst>
          </p:cNvPr>
          <p:cNvSpPr txBox="1"/>
          <p:nvPr/>
        </p:nvSpPr>
        <p:spPr>
          <a:xfrm>
            <a:off x="471738" y="878104"/>
            <a:ext cx="8088437" cy="584775"/>
          </a:xfrm>
          <a:prstGeom prst="rect">
            <a:avLst/>
          </a:prstGeom>
          <a:noFill/>
        </p:spPr>
        <p:txBody>
          <a:bodyPr wrap="square" rtlCol="0">
            <a:spAutoFit/>
          </a:bodyPr>
          <a:lstStyle/>
          <a:p>
            <a:pPr algn="just"/>
            <a:r>
              <a:rPr lang="en-US" sz="1600" dirty="0">
                <a:latin typeface="+mj-lt"/>
              </a:rPr>
              <a:t>The Random Forest Model outperform other models, so Random Forest model is selected as best model and deployed as pickle file for web application.</a:t>
            </a:r>
            <a:endParaRPr lang="en-IN" sz="1600" dirty="0">
              <a:latin typeface="+mj-lt"/>
            </a:endParaRPr>
          </a:p>
        </p:txBody>
      </p:sp>
    </p:spTree>
    <p:extLst>
      <p:ext uri="{BB962C8B-B14F-4D97-AF65-F5344CB8AC3E}">
        <p14:creationId xmlns:p14="http://schemas.microsoft.com/office/powerpoint/2010/main" val="4276796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E560D-C8E5-B20C-1005-87E6B21E2797}"/>
              </a:ext>
            </a:extLst>
          </p:cNvPr>
          <p:cNvSpPr>
            <a:spLocks noGrp="1"/>
          </p:cNvSpPr>
          <p:nvPr>
            <p:ph type="title"/>
          </p:nvPr>
        </p:nvSpPr>
        <p:spPr/>
        <p:txBody>
          <a:bodyPr>
            <a:normAutofit fontScale="90000"/>
          </a:bodyPr>
          <a:lstStyle/>
          <a:p>
            <a:r>
              <a:rPr lang="en-IN" dirty="0"/>
              <a:t>Web application functionalities</a:t>
            </a:r>
          </a:p>
        </p:txBody>
      </p:sp>
      <p:sp>
        <p:nvSpPr>
          <p:cNvPr id="3" name="Content Placeholder 2">
            <a:extLst>
              <a:ext uri="{FF2B5EF4-FFF2-40B4-BE49-F238E27FC236}">
                <a16:creationId xmlns:a16="http://schemas.microsoft.com/office/drawing/2014/main" id="{DC30386B-C20D-EDAB-4232-88C0F862AC5D}"/>
              </a:ext>
            </a:extLst>
          </p:cNvPr>
          <p:cNvSpPr>
            <a:spLocks noGrp="1"/>
          </p:cNvSpPr>
          <p:nvPr>
            <p:ph sz="half" idx="1"/>
          </p:nvPr>
        </p:nvSpPr>
        <p:spPr/>
        <p:txBody>
          <a:bodyPr>
            <a:normAutofit fontScale="62500" lnSpcReduction="20000"/>
          </a:bodyPr>
          <a:lstStyle/>
          <a:p>
            <a:pPr algn="just"/>
            <a:r>
              <a:rPr lang="en-US" b="1" dirty="0"/>
              <a:t>Home, About Us, and Contact Us Pages: </a:t>
            </a:r>
            <a:r>
              <a:rPr lang="en-US" dirty="0"/>
              <a:t>The platform features informational pages to introduce the website and provide contact details.</a:t>
            </a:r>
          </a:p>
          <a:p>
            <a:pPr algn="just"/>
            <a:r>
              <a:rPr lang="en-US" b="1" dirty="0"/>
              <a:t>Community and Admin Pages: </a:t>
            </a:r>
            <a:r>
              <a:rPr lang="en-US" dirty="0"/>
              <a:t>The system includes a Community Page for users to interact and an Admin Page for monitoring and management.</a:t>
            </a:r>
          </a:p>
          <a:p>
            <a:pPr algn="just"/>
            <a:r>
              <a:rPr lang="en-US" b="1" dirty="0"/>
              <a:t>Community Page Login and Signup Options:</a:t>
            </a:r>
          </a:p>
          <a:p>
            <a:pPr lvl="1" algn="just"/>
            <a:r>
              <a:rPr lang="en-US" dirty="0"/>
              <a:t>Login Button: Users enter their email, password, and employee ID to log in.</a:t>
            </a:r>
          </a:p>
          <a:p>
            <a:pPr lvl="1" algn="just"/>
            <a:r>
              <a:rPr lang="en-US" dirty="0"/>
              <a:t>Forgot Password Option: Sends an OTP to the registered email, allowing users to reset their password.</a:t>
            </a:r>
          </a:p>
          <a:p>
            <a:pPr algn="just"/>
            <a:r>
              <a:rPr lang="en-US" b="1" dirty="0"/>
              <a:t>Signup Process: </a:t>
            </a:r>
            <a:r>
              <a:rPr lang="en-US" dirty="0"/>
              <a:t>Users fill in details like username, email, mobile number, password, confirm password, age, and gender. Upon successful signup, the system generates and displays an Employee ID for reference.</a:t>
            </a:r>
          </a:p>
          <a:p>
            <a:pPr algn="just"/>
            <a:r>
              <a:rPr lang="en-US" b="1" dirty="0"/>
              <a:t>Duplicate Validation During Signup: </a:t>
            </a:r>
            <a:r>
              <a:rPr lang="en-US" dirty="0"/>
              <a:t>The system checks if the username, email, or mobile number are already registered. If they are, it displays a message prompting the user to try different credentials.</a:t>
            </a:r>
          </a:p>
          <a:p>
            <a:endParaRPr lang="en-IN" dirty="0"/>
          </a:p>
        </p:txBody>
      </p:sp>
      <p:sp>
        <p:nvSpPr>
          <p:cNvPr id="4" name="Footer Placeholder 3">
            <a:extLst>
              <a:ext uri="{FF2B5EF4-FFF2-40B4-BE49-F238E27FC236}">
                <a16:creationId xmlns:a16="http://schemas.microsoft.com/office/drawing/2014/main" id="{6E13DA21-6A43-C231-C4E9-389C3F1F339F}"/>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391A407E-DA2A-E22F-6D3E-8D2F15CF18F6}"/>
              </a:ext>
            </a:extLst>
          </p:cNvPr>
          <p:cNvSpPr>
            <a:spLocks noGrp="1"/>
          </p:cNvSpPr>
          <p:nvPr>
            <p:ph type="sldNum" sz="quarter" idx="12"/>
          </p:nvPr>
        </p:nvSpPr>
        <p:spPr/>
        <p:txBody>
          <a:bodyPr/>
          <a:lstStyle/>
          <a:p>
            <a:fld id="{2BB9ACDB-B634-2347-95A4-245F21F5473B}" type="slidenum">
              <a:rPr lang="en-US" smtClean="0"/>
              <a:t>28</a:t>
            </a:fld>
            <a:endParaRPr lang="en-US"/>
          </a:p>
        </p:txBody>
      </p:sp>
    </p:spTree>
    <p:extLst>
      <p:ext uri="{BB962C8B-B14F-4D97-AF65-F5344CB8AC3E}">
        <p14:creationId xmlns:p14="http://schemas.microsoft.com/office/powerpoint/2010/main" val="2975713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70D8F-184B-A04E-BE39-69F5AF9E0465}"/>
              </a:ext>
            </a:extLst>
          </p:cNvPr>
          <p:cNvSpPr>
            <a:spLocks noGrp="1"/>
          </p:cNvSpPr>
          <p:nvPr>
            <p:ph type="title"/>
          </p:nvPr>
        </p:nvSpPr>
        <p:spPr/>
        <p:txBody>
          <a:bodyPr>
            <a:normAutofit fontScale="90000"/>
          </a:bodyPr>
          <a:lstStyle/>
          <a:p>
            <a:r>
              <a:rPr lang="en-IN" dirty="0"/>
              <a:t>Web application functionalities</a:t>
            </a:r>
          </a:p>
        </p:txBody>
      </p:sp>
      <p:sp>
        <p:nvSpPr>
          <p:cNvPr id="3" name="Content Placeholder 2">
            <a:extLst>
              <a:ext uri="{FF2B5EF4-FFF2-40B4-BE49-F238E27FC236}">
                <a16:creationId xmlns:a16="http://schemas.microsoft.com/office/drawing/2014/main" id="{80FEC645-925B-57C4-7EF7-0158603A27F6}"/>
              </a:ext>
            </a:extLst>
          </p:cNvPr>
          <p:cNvSpPr>
            <a:spLocks noGrp="1"/>
          </p:cNvSpPr>
          <p:nvPr>
            <p:ph sz="half" idx="1"/>
          </p:nvPr>
        </p:nvSpPr>
        <p:spPr/>
        <p:txBody>
          <a:bodyPr>
            <a:normAutofit fontScale="62500" lnSpcReduction="20000"/>
          </a:bodyPr>
          <a:lstStyle/>
          <a:p>
            <a:pPr algn="just"/>
            <a:r>
              <a:rPr lang="en-US" b="1" dirty="0"/>
              <a:t>Community Forum Access: </a:t>
            </a:r>
            <a:r>
              <a:rPr lang="en-US" dirty="0"/>
              <a:t>After logging in, users can post messages and view others' messages on the Community Forum.</a:t>
            </a:r>
          </a:p>
          <a:p>
            <a:pPr algn="just"/>
            <a:r>
              <a:rPr lang="en-US" b="1" dirty="0"/>
              <a:t>Threat Detection in Posts: </a:t>
            </a:r>
            <a:r>
              <a:rPr lang="en-US" dirty="0"/>
              <a:t>The system analyzes user posts for potential threats:</a:t>
            </a:r>
          </a:p>
          <a:p>
            <a:pPr lvl="1" algn="just"/>
            <a:r>
              <a:rPr lang="en-US" dirty="0"/>
              <a:t>Non-Threatening Messages: Displayed on the forum for all users.</a:t>
            </a:r>
          </a:p>
          <a:p>
            <a:pPr lvl="1" algn="just"/>
            <a:r>
              <a:rPr lang="en-US" dirty="0"/>
              <a:t>Threatening Messages: Blocked from posting, reported to the admin, and not visible to users.</a:t>
            </a:r>
          </a:p>
          <a:p>
            <a:pPr algn="just"/>
            <a:r>
              <a:rPr lang="en-US" b="1" dirty="0"/>
              <a:t>Admin Login: </a:t>
            </a:r>
            <a:r>
              <a:rPr lang="en-US" dirty="0"/>
              <a:t>Admins can log in to the Admin Page to manage and review detected threats.</a:t>
            </a:r>
          </a:p>
          <a:p>
            <a:pPr algn="just"/>
            <a:r>
              <a:rPr lang="en-US" b="1" dirty="0"/>
              <a:t>Threat Monitoring Dashboard:</a:t>
            </a:r>
            <a:r>
              <a:rPr lang="en-US" dirty="0"/>
              <a:t> Admins have access to a dashboard displaying threats in table and chart formats for comprehensive monitoring.</a:t>
            </a:r>
          </a:p>
          <a:p>
            <a:pPr algn="just"/>
            <a:r>
              <a:rPr lang="en-US" b="1" dirty="0"/>
              <a:t>Threat Details in Table Format: </a:t>
            </a:r>
            <a:r>
              <a:rPr lang="en-US" dirty="0"/>
              <a:t>The table lists username, message, and threat description, providing clear insights into </a:t>
            </a:r>
            <a:r>
              <a:rPr lang="en-US"/>
              <a:t>flagged activities.</a:t>
            </a:r>
            <a:endParaRPr lang="en-US" dirty="0"/>
          </a:p>
          <a:p>
            <a:endParaRPr lang="en-IN" dirty="0"/>
          </a:p>
        </p:txBody>
      </p:sp>
      <p:sp>
        <p:nvSpPr>
          <p:cNvPr id="4" name="Footer Placeholder 3">
            <a:extLst>
              <a:ext uri="{FF2B5EF4-FFF2-40B4-BE49-F238E27FC236}">
                <a16:creationId xmlns:a16="http://schemas.microsoft.com/office/drawing/2014/main" id="{B0156261-3DAA-CD7B-3E80-3B388F852A64}"/>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BCE6B516-9455-1402-3CE0-B62D63A3B690}"/>
              </a:ext>
            </a:extLst>
          </p:cNvPr>
          <p:cNvSpPr>
            <a:spLocks noGrp="1"/>
          </p:cNvSpPr>
          <p:nvPr>
            <p:ph type="sldNum" sz="quarter" idx="12"/>
          </p:nvPr>
        </p:nvSpPr>
        <p:spPr/>
        <p:txBody>
          <a:bodyPr/>
          <a:lstStyle/>
          <a:p>
            <a:fld id="{2BB9ACDB-B634-2347-95A4-245F21F5473B}" type="slidenum">
              <a:rPr lang="en-US" smtClean="0"/>
              <a:t>29</a:t>
            </a:fld>
            <a:endParaRPr lang="en-US"/>
          </a:p>
        </p:txBody>
      </p:sp>
    </p:spTree>
    <p:extLst>
      <p:ext uri="{BB962C8B-B14F-4D97-AF65-F5344CB8AC3E}">
        <p14:creationId xmlns:p14="http://schemas.microsoft.com/office/powerpoint/2010/main" val="4216634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EE5D-CD81-18D1-CA19-999BCBE18E08}"/>
              </a:ext>
            </a:extLst>
          </p:cNvPr>
          <p:cNvSpPr>
            <a:spLocks noGrp="1"/>
          </p:cNvSpPr>
          <p:nvPr>
            <p:ph type="title"/>
          </p:nvPr>
        </p:nvSpPr>
        <p:spPr/>
        <p:txBody>
          <a:bodyPr>
            <a:normAutofit fontScale="90000"/>
          </a:bodyPr>
          <a:lstStyle/>
          <a:p>
            <a:r>
              <a:rPr lang="en-US" dirty="0"/>
              <a:t>Introduction</a:t>
            </a:r>
            <a:endParaRPr lang="en-IN" dirty="0"/>
          </a:p>
        </p:txBody>
      </p:sp>
      <p:sp>
        <p:nvSpPr>
          <p:cNvPr id="3" name="Content Placeholder 2">
            <a:extLst>
              <a:ext uri="{FF2B5EF4-FFF2-40B4-BE49-F238E27FC236}">
                <a16:creationId xmlns:a16="http://schemas.microsoft.com/office/drawing/2014/main" id="{CB599A9D-63E7-7DA2-7F48-4CBAE237847A}"/>
              </a:ext>
            </a:extLst>
          </p:cNvPr>
          <p:cNvSpPr>
            <a:spLocks noGrp="1"/>
          </p:cNvSpPr>
          <p:nvPr>
            <p:ph sz="half" idx="1"/>
          </p:nvPr>
        </p:nvSpPr>
        <p:spPr/>
        <p:txBody>
          <a:bodyPr>
            <a:normAutofit fontScale="85000" lnSpcReduction="10000"/>
          </a:bodyPr>
          <a:lstStyle/>
          <a:p>
            <a:pPr marL="0" indent="0">
              <a:buNone/>
            </a:pPr>
            <a:r>
              <a:rPr lang="en-US" b="1" dirty="0"/>
              <a:t>AI-Powered Threat Detection</a:t>
            </a:r>
          </a:p>
          <a:p>
            <a:pPr algn="just"/>
            <a:r>
              <a:rPr lang="en-US" dirty="0"/>
              <a:t>An advanced system leveraging machine learning models to identify, classify, and mitigate cyber threats in real time.</a:t>
            </a:r>
          </a:p>
          <a:p>
            <a:pPr algn="just"/>
            <a:r>
              <a:rPr lang="en-US" dirty="0"/>
              <a:t>Detects vulnerabilities using natural language processing and network analysis, offering actionable insights for enhanced security.</a:t>
            </a:r>
          </a:p>
          <a:p>
            <a:pPr algn="just"/>
            <a:r>
              <a:rPr lang="en-US" dirty="0"/>
              <a:t>Combines AI models with a user-friendly web application for seamless threat detection and response.</a:t>
            </a:r>
          </a:p>
          <a:p>
            <a:pPr marL="0" indent="0" algn="just">
              <a:buNone/>
            </a:pPr>
            <a:endParaRPr lang="en-US" dirty="0"/>
          </a:p>
          <a:p>
            <a:pPr marL="0" indent="0">
              <a:buNone/>
            </a:pPr>
            <a:endParaRPr lang="en-US" dirty="0"/>
          </a:p>
          <a:p>
            <a:endParaRPr lang="en-IN" dirty="0"/>
          </a:p>
        </p:txBody>
      </p:sp>
      <p:sp>
        <p:nvSpPr>
          <p:cNvPr id="4" name="Footer Placeholder 3">
            <a:extLst>
              <a:ext uri="{FF2B5EF4-FFF2-40B4-BE49-F238E27FC236}">
                <a16:creationId xmlns:a16="http://schemas.microsoft.com/office/drawing/2014/main" id="{2BBE7FAF-8D58-2B59-576E-571B11CE0CEE}"/>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EE0A8CDA-3C07-36B6-B1D0-B1CAFED97BC7}"/>
              </a:ext>
            </a:extLst>
          </p:cNvPr>
          <p:cNvSpPr>
            <a:spLocks noGrp="1"/>
          </p:cNvSpPr>
          <p:nvPr>
            <p:ph type="sldNum" sz="quarter" idx="12"/>
          </p:nvPr>
        </p:nvSpPr>
        <p:spPr/>
        <p:txBody>
          <a:bodyPr/>
          <a:lstStyle/>
          <a:p>
            <a:fld id="{2BB9ACDB-B634-2347-95A4-245F21F5473B}" type="slidenum">
              <a:rPr lang="en-US" smtClean="0"/>
              <a:t>3</a:t>
            </a:fld>
            <a:endParaRPr lang="en-US"/>
          </a:p>
        </p:txBody>
      </p:sp>
    </p:spTree>
    <p:extLst>
      <p:ext uri="{BB962C8B-B14F-4D97-AF65-F5344CB8AC3E}">
        <p14:creationId xmlns:p14="http://schemas.microsoft.com/office/powerpoint/2010/main" val="4203390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A42F6-D289-9126-9864-007DBA905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B1D86-5BC1-8139-9614-7573116A218D}"/>
              </a:ext>
            </a:extLst>
          </p:cNvPr>
          <p:cNvSpPr>
            <a:spLocks noGrp="1"/>
          </p:cNvSpPr>
          <p:nvPr>
            <p:ph type="title"/>
          </p:nvPr>
        </p:nvSpPr>
        <p:spPr/>
        <p:txBody>
          <a:bodyPr>
            <a:normAutofit fontScale="90000"/>
          </a:bodyPr>
          <a:lstStyle/>
          <a:p>
            <a:r>
              <a:rPr lang="en-IN" dirty="0"/>
              <a:t>Web application functionalities</a:t>
            </a:r>
          </a:p>
        </p:txBody>
      </p:sp>
      <p:sp>
        <p:nvSpPr>
          <p:cNvPr id="3" name="Content Placeholder 2">
            <a:extLst>
              <a:ext uri="{FF2B5EF4-FFF2-40B4-BE49-F238E27FC236}">
                <a16:creationId xmlns:a16="http://schemas.microsoft.com/office/drawing/2014/main" id="{0DCF9775-A4D8-A028-1325-80AEB8DA32DA}"/>
              </a:ext>
            </a:extLst>
          </p:cNvPr>
          <p:cNvSpPr>
            <a:spLocks noGrp="1"/>
          </p:cNvSpPr>
          <p:nvPr>
            <p:ph sz="half" idx="1"/>
          </p:nvPr>
        </p:nvSpPr>
        <p:spPr/>
        <p:txBody>
          <a:bodyPr>
            <a:normAutofit fontScale="62500" lnSpcReduction="20000"/>
          </a:bodyPr>
          <a:lstStyle/>
          <a:p>
            <a:pPr algn="just"/>
            <a:r>
              <a:rPr lang="en-US" b="1" dirty="0"/>
              <a:t>Permanent User Blocking: </a:t>
            </a:r>
            <a:r>
              <a:rPr lang="en-US" dirty="0"/>
              <a:t>Admins can permanently block users from accessing the platform if their behavior violates the terms.</a:t>
            </a:r>
          </a:p>
          <a:p>
            <a:pPr algn="just"/>
            <a:r>
              <a:rPr lang="en-US" b="1" dirty="0"/>
              <a:t>Blocked User Login Restriction: </a:t>
            </a:r>
            <a:r>
              <a:rPr lang="en-US" dirty="0"/>
              <a:t>If a blocked user attempts to log in, the system displays a message stating, "You are blocked."</a:t>
            </a:r>
          </a:p>
          <a:p>
            <a:pPr algn="just"/>
            <a:r>
              <a:rPr lang="en-US" b="1" dirty="0"/>
              <a:t>User-Friendly Password Reset: </a:t>
            </a:r>
            <a:r>
              <a:rPr lang="en-US" dirty="0"/>
              <a:t>The Forgot Password functionality ensures a secure and seamless password recovery process through OTP verification.</a:t>
            </a:r>
          </a:p>
          <a:p>
            <a:pPr algn="just"/>
            <a:r>
              <a:rPr lang="en-US" b="1" dirty="0"/>
              <a:t>Employee ID Management: </a:t>
            </a:r>
            <a:r>
              <a:rPr lang="en-US" dirty="0"/>
              <a:t>The system automatically generates unique Employee IDs for users during signup, ensuring user identification and reference.</a:t>
            </a:r>
          </a:p>
          <a:p>
            <a:pPr algn="just"/>
            <a:r>
              <a:rPr lang="en-US" b="1" dirty="0"/>
              <a:t>Enhanced Security: </a:t>
            </a:r>
            <a:r>
              <a:rPr lang="en-US" dirty="0"/>
              <a:t>The platform emphasizes security by detecting malicious content, preventing threats from spreading, and giving admins control over user activities.</a:t>
            </a:r>
          </a:p>
        </p:txBody>
      </p:sp>
      <p:sp>
        <p:nvSpPr>
          <p:cNvPr id="4" name="Footer Placeholder 3">
            <a:extLst>
              <a:ext uri="{FF2B5EF4-FFF2-40B4-BE49-F238E27FC236}">
                <a16:creationId xmlns:a16="http://schemas.microsoft.com/office/drawing/2014/main" id="{3A9753B0-B427-575B-CAC9-65EDBFBE909E}"/>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618A8F43-2C16-27FF-BF78-CAE21EC53EF5}"/>
              </a:ext>
            </a:extLst>
          </p:cNvPr>
          <p:cNvSpPr>
            <a:spLocks noGrp="1"/>
          </p:cNvSpPr>
          <p:nvPr>
            <p:ph type="sldNum" sz="quarter" idx="12"/>
          </p:nvPr>
        </p:nvSpPr>
        <p:spPr/>
        <p:txBody>
          <a:bodyPr/>
          <a:lstStyle/>
          <a:p>
            <a:fld id="{2BB9ACDB-B634-2347-95A4-245F21F5473B}" type="slidenum">
              <a:rPr lang="en-US" smtClean="0"/>
              <a:t>30</a:t>
            </a:fld>
            <a:endParaRPr lang="en-US"/>
          </a:p>
        </p:txBody>
      </p:sp>
    </p:spTree>
    <p:extLst>
      <p:ext uri="{BB962C8B-B14F-4D97-AF65-F5344CB8AC3E}">
        <p14:creationId xmlns:p14="http://schemas.microsoft.com/office/powerpoint/2010/main" val="2226943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EA47-C036-4576-1677-3910D3B38E56}"/>
              </a:ext>
            </a:extLst>
          </p:cNvPr>
          <p:cNvSpPr>
            <a:spLocks noGrp="1"/>
          </p:cNvSpPr>
          <p:nvPr>
            <p:ph type="title"/>
          </p:nvPr>
        </p:nvSpPr>
        <p:spPr/>
        <p:txBody>
          <a:bodyPr>
            <a:normAutofit fontScale="90000"/>
          </a:bodyPr>
          <a:lstStyle/>
          <a:p>
            <a:r>
              <a:rPr lang="en-IN" dirty="0"/>
              <a:t>Home Page</a:t>
            </a:r>
          </a:p>
        </p:txBody>
      </p:sp>
      <p:sp>
        <p:nvSpPr>
          <p:cNvPr id="4" name="Footer Placeholder 3">
            <a:extLst>
              <a:ext uri="{FF2B5EF4-FFF2-40B4-BE49-F238E27FC236}">
                <a16:creationId xmlns:a16="http://schemas.microsoft.com/office/drawing/2014/main" id="{76607651-C55C-906D-B899-DF12BDC05B14}"/>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81433371-FE44-78AE-7FC1-BD8364F68C9F}"/>
              </a:ext>
            </a:extLst>
          </p:cNvPr>
          <p:cNvSpPr>
            <a:spLocks noGrp="1"/>
          </p:cNvSpPr>
          <p:nvPr>
            <p:ph type="sldNum" sz="quarter" idx="12"/>
          </p:nvPr>
        </p:nvSpPr>
        <p:spPr/>
        <p:txBody>
          <a:bodyPr/>
          <a:lstStyle/>
          <a:p>
            <a:fld id="{2BB9ACDB-B634-2347-95A4-245F21F5473B}" type="slidenum">
              <a:rPr lang="en-US" smtClean="0"/>
              <a:t>31</a:t>
            </a:fld>
            <a:endParaRPr lang="en-US"/>
          </a:p>
        </p:txBody>
      </p:sp>
      <p:pic>
        <p:nvPicPr>
          <p:cNvPr id="7" name="Picture 6">
            <a:extLst>
              <a:ext uri="{FF2B5EF4-FFF2-40B4-BE49-F238E27FC236}">
                <a16:creationId xmlns:a16="http://schemas.microsoft.com/office/drawing/2014/main" id="{4427FE73-BE39-979C-2193-58BF0E86CFB5}"/>
              </a:ext>
            </a:extLst>
          </p:cNvPr>
          <p:cNvPicPr>
            <a:picLocks noChangeAspect="1"/>
          </p:cNvPicPr>
          <p:nvPr/>
        </p:nvPicPr>
        <p:blipFill>
          <a:blip r:embed="rId2"/>
          <a:stretch>
            <a:fillRect/>
          </a:stretch>
        </p:blipFill>
        <p:spPr>
          <a:xfrm>
            <a:off x="549527" y="1355558"/>
            <a:ext cx="8066278" cy="2951748"/>
          </a:xfrm>
          <a:prstGeom prst="rect">
            <a:avLst/>
          </a:prstGeom>
        </p:spPr>
      </p:pic>
      <p:sp>
        <p:nvSpPr>
          <p:cNvPr id="3" name="TextBox 2">
            <a:extLst>
              <a:ext uri="{FF2B5EF4-FFF2-40B4-BE49-F238E27FC236}">
                <a16:creationId xmlns:a16="http://schemas.microsoft.com/office/drawing/2014/main" id="{A3E65CA7-D180-8802-DDDE-F749C538C515}"/>
              </a:ext>
            </a:extLst>
          </p:cNvPr>
          <p:cNvSpPr txBox="1"/>
          <p:nvPr/>
        </p:nvSpPr>
        <p:spPr>
          <a:xfrm>
            <a:off x="549527" y="783341"/>
            <a:ext cx="7695703" cy="369332"/>
          </a:xfrm>
          <a:prstGeom prst="rect">
            <a:avLst/>
          </a:prstGeom>
          <a:noFill/>
        </p:spPr>
        <p:txBody>
          <a:bodyPr wrap="square" rtlCol="0">
            <a:spAutoFit/>
          </a:bodyPr>
          <a:lstStyle/>
          <a:p>
            <a:r>
              <a:rPr lang="en-US" dirty="0">
                <a:latin typeface="+mj-lt"/>
              </a:rPr>
              <a:t>This home page consist of basic information about website and its usage.</a:t>
            </a:r>
            <a:endParaRPr lang="en-IN" dirty="0">
              <a:latin typeface="+mj-lt"/>
            </a:endParaRPr>
          </a:p>
        </p:txBody>
      </p:sp>
    </p:spTree>
    <p:extLst>
      <p:ext uri="{BB962C8B-B14F-4D97-AF65-F5344CB8AC3E}">
        <p14:creationId xmlns:p14="http://schemas.microsoft.com/office/powerpoint/2010/main" val="36223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46BF-3247-07A3-F2CF-20A946168415}"/>
              </a:ext>
            </a:extLst>
          </p:cNvPr>
          <p:cNvSpPr>
            <a:spLocks noGrp="1"/>
          </p:cNvSpPr>
          <p:nvPr>
            <p:ph type="title"/>
          </p:nvPr>
        </p:nvSpPr>
        <p:spPr/>
        <p:txBody>
          <a:bodyPr>
            <a:normAutofit fontScale="90000"/>
          </a:bodyPr>
          <a:lstStyle/>
          <a:p>
            <a:r>
              <a:rPr lang="en-IN" dirty="0"/>
              <a:t>About Us - Page</a:t>
            </a:r>
          </a:p>
        </p:txBody>
      </p:sp>
      <p:sp>
        <p:nvSpPr>
          <p:cNvPr id="4" name="Footer Placeholder 3">
            <a:extLst>
              <a:ext uri="{FF2B5EF4-FFF2-40B4-BE49-F238E27FC236}">
                <a16:creationId xmlns:a16="http://schemas.microsoft.com/office/drawing/2014/main" id="{D6BC3BB8-87AB-3200-55EA-C929BB7BE7FA}"/>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34433538-A403-AAE9-79FA-88A7F7E195B3}"/>
              </a:ext>
            </a:extLst>
          </p:cNvPr>
          <p:cNvSpPr>
            <a:spLocks noGrp="1"/>
          </p:cNvSpPr>
          <p:nvPr>
            <p:ph type="sldNum" sz="quarter" idx="12"/>
          </p:nvPr>
        </p:nvSpPr>
        <p:spPr/>
        <p:txBody>
          <a:bodyPr/>
          <a:lstStyle/>
          <a:p>
            <a:fld id="{2BB9ACDB-B634-2347-95A4-245F21F5473B}" type="slidenum">
              <a:rPr lang="en-US" smtClean="0"/>
              <a:t>32</a:t>
            </a:fld>
            <a:endParaRPr lang="en-US"/>
          </a:p>
        </p:txBody>
      </p:sp>
      <p:pic>
        <p:nvPicPr>
          <p:cNvPr id="7" name="Picture 6">
            <a:extLst>
              <a:ext uri="{FF2B5EF4-FFF2-40B4-BE49-F238E27FC236}">
                <a16:creationId xmlns:a16="http://schemas.microsoft.com/office/drawing/2014/main" id="{BDCD95C8-A7D2-8BA4-E1BD-785890D5D0FD}"/>
              </a:ext>
            </a:extLst>
          </p:cNvPr>
          <p:cNvPicPr>
            <a:picLocks noChangeAspect="1"/>
          </p:cNvPicPr>
          <p:nvPr/>
        </p:nvPicPr>
        <p:blipFill>
          <a:blip r:embed="rId3"/>
          <a:stretch>
            <a:fillRect/>
          </a:stretch>
        </p:blipFill>
        <p:spPr>
          <a:xfrm>
            <a:off x="1712294" y="1411529"/>
            <a:ext cx="6974506" cy="3291565"/>
          </a:xfrm>
          <a:prstGeom prst="rect">
            <a:avLst/>
          </a:prstGeom>
        </p:spPr>
      </p:pic>
      <p:sp>
        <p:nvSpPr>
          <p:cNvPr id="6" name="TextBox 5">
            <a:extLst>
              <a:ext uri="{FF2B5EF4-FFF2-40B4-BE49-F238E27FC236}">
                <a16:creationId xmlns:a16="http://schemas.microsoft.com/office/drawing/2014/main" id="{5ED92720-C185-6FF6-5FA2-51C630F11B63}"/>
              </a:ext>
            </a:extLst>
          </p:cNvPr>
          <p:cNvSpPr txBox="1"/>
          <p:nvPr/>
        </p:nvSpPr>
        <p:spPr>
          <a:xfrm>
            <a:off x="344905" y="739355"/>
            <a:ext cx="6456948"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About team and the mission of the organization is mentioned is the about us page.</a:t>
            </a:r>
            <a:endParaRPr lang="en-IN" dirty="0">
              <a:latin typeface="+mj-lt"/>
            </a:endParaRPr>
          </a:p>
          <a:p>
            <a:endParaRPr lang="en-AU" dirty="0"/>
          </a:p>
        </p:txBody>
      </p:sp>
    </p:spTree>
    <p:extLst>
      <p:ext uri="{BB962C8B-B14F-4D97-AF65-F5344CB8AC3E}">
        <p14:creationId xmlns:p14="http://schemas.microsoft.com/office/powerpoint/2010/main" val="2274878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4B7F-686B-FC05-D52F-4D167FF9382F}"/>
              </a:ext>
            </a:extLst>
          </p:cNvPr>
          <p:cNvSpPr>
            <a:spLocks noGrp="1"/>
          </p:cNvSpPr>
          <p:nvPr>
            <p:ph type="title"/>
          </p:nvPr>
        </p:nvSpPr>
        <p:spPr/>
        <p:txBody>
          <a:bodyPr>
            <a:normAutofit fontScale="90000"/>
          </a:bodyPr>
          <a:lstStyle/>
          <a:p>
            <a:r>
              <a:rPr lang="en-IN" dirty="0"/>
              <a:t>Contact us page</a:t>
            </a:r>
          </a:p>
        </p:txBody>
      </p:sp>
      <p:sp>
        <p:nvSpPr>
          <p:cNvPr id="4" name="Footer Placeholder 3">
            <a:extLst>
              <a:ext uri="{FF2B5EF4-FFF2-40B4-BE49-F238E27FC236}">
                <a16:creationId xmlns:a16="http://schemas.microsoft.com/office/drawing/2014/main" id="{C9102149-3FA5-F37A-2B97-3217D7264A50}"/>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48B2865A-FC2B-D291-095D-93161FCEE941}"/>
              </a:ext>
            </a:extLst>
          </p:cNvPr>
          <p:cNvSpPr>
            <a:spLocks noGrp="1"/>
          </p:cNvSpPr>
          <p:nvPr>
            <p:ph type="sldNum" sz="quarter" idx="12"/>
          </p:nvPr>
        </p:nvSpPr>
        <p:spPr/>
        <p:txBody>
          <a:bodyPr/>
          <a:lstStyle/>
          <a:p>
            <a:fld id="{2BB9ACDB-B634-2347-95A4-245F21F5473B}" type="slidenum">
              <a:rPr lang="en-US" smtClean="0"/>
              <a:t>33</a:t>
            </a:fld>
            <a:endParaRPr lang="en-US"/>
          </a:p>
        </p:txBody>
      </p:sp>
      <p:pic>
        <p:nvPicPr>
          <p:cNvPr id="7" name="Picture 6">
            <a:extLst>
              <a:ext uri="{FF2B5EF4-FFF2-40B4-BE49-F238E27FC236}">
                <a16:creationId xmlns:a16="http://schemas.microsoft.com/office/drawing/2014/main" id="{D203EC95-7160-B999-C354-58457FB0CB13}"/>
              </a:ext>
            </a:extLst>
          </p:cNvPr>
          <p:cNvPicPr>
            <a:picLocks noChangeAspect="1"/>
          </p:cNvPicPr>
          <p:nvPr/>
        </p:nvPicPr>
        <p:blipFill>
          <a:blip r:embed="rId2"/>
          <a:stretch>
            <a:fillRect/>
          </a:stretch>
        </p:blipFill>
        <p:spPr>
          <a:xfrm>
            <a:off x="3871701" y="569150"/>
            <a:ext cx="4956985" cy="4005200"/>
          </a:xfrm>
          <a:prstGeom prst="rect">
            <a:avLst/>
          </a:prstGeom>
        </p:spPr>
      </p:pic>
      <p:sp>
        <p:nvSpPr>
          <p:cNvPr id="6" name="TextBox 5">
            <a:extLst>
              <a:ext uri="{FF2B5EF4-FFF2-40B4-BE49-F238E27FC236}">
                <a16:creationId xmlns:a16="http://schemas.microsoft.com/office/drawing/2014/main" id="{3B1F2C89-3264-E8E5-1FB6-0F6C7F8A2513}"/>
              </a:ext>
            </a:extLst>
          </p:cNvPr>
          <p:cNvSpPr txBox="1"/>
          <p:nvPr/>
        </p:nvSpPr>
        <p:spPr>
          <a:xfrm>
            <a:off x="318656" y="1556635"/>
            <a:ext cx="3328737" cy="1200329"/>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mj-lt"/>
              </a:rPr>
              <a:t>Contact information, such as phone number, address and email-id are mentioned in the contact us page.</a:t>
            </a:r>
            <a:endParaRPr lang="en-IN" dirty="0">
              <a:latin typeface="+mj-lt"/>
            </a:endParaRPr>
          </a:p>
        </p:txBody>
      </p:sp>
    </p:spTree>
    <p:extLst>
      <p:ext uri="{BB962C8B-B14F-4D97-AF65-F5344CB8AC3E}">
        <p14:creationId xmlns:p14="http://schemas.microsoft.com/office/powerpoint/2010/main" val="1168151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9B31-7B41-9766-3C58-2723F81EC4B9}"/>
              </a:ext>
            </a:extLst>
          </p:cNvPr>
          <p:cNvSpPr>
            <a:spLocks noGrp="1"/>
          </p:cNvSpPr>
          <p:nvPr>
            <p:ph type="title"/>
          </p:nvPr>
        </p:nvSpPr>
        <p:spPr/>
        <p:txBody>
          <a:bodyPr>
            <a:normAutofit fontScale="90000"/>
          </a:bodyPr>
          <a:lstStyle/>
          <a:p>
            <a:r>
              <a:rPr lang="en-IN" dirty="0"/>
              <a:t>Find Us – Location page</a:t>
            </a:r>
          </a:p>
        </p:txBody>
      </p:sp>
      <p:sp>
        <p:nvSpPr>
          <p:cNvPr id="4" name="Footer Placeholder 3">
            <a:extLst>
              <a:ext uri="{FF2B5EF4-FFF2-40B4-BE49-F238E27FC236}">
                <a16:creationId xmlns:a16="http://schemas.microsoft.com/office/drawing/2014/main" id="{B6EBE9EB-2202-7F45-6D0C-BD4C119F2565}"/>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3051DA51-3620-CDEE-9AC3-D709B4F4F04B}"/>
              </a:ext>
            </a:extLst>
          </p:cNvPr>
          <p:cNvSpPr>
            <a:spLocks noGrp="1"/>
          </p:cNvSpPr>
          <p:nvPr>
            <p:ph type="sldNum" sz="quarter" idx="12"/>
          </p:nvPr>
        </p:nvSpPr>
        <p:spPr/>
        <p:txBody>
          <a:bodyPr/>
          <a:lstStyle/>
          <a:p>
            <a:fld id="{2BB9ACDB-B634-2347-95A4-245F21F5473B}" type="slidenum">
              <a:rPr lang="en-US" smtClean="0"/>
              <a:t>34</a:t>
            </a:fld>
            <a:endParaRPr lang="en-US"/>
          </a:p>
        </p:txBody>
      </p:sp>
      <p:pic>
        <p:nvPicPr>
          <p:cNvPr id="7" name="Picture 6">
            <a:extLst>
              <a:ext uri="{FF2B5EF4-FFF2-40B4-BE49-F238E27FC236}">
                <a16:creationId xmlns:a16="http://schemas.microsoft.com/office/drawing/2014/main" id="{25C6E653-037A-40F8-69AD-AF608787EEFC}"/>
              </a:ext>
            </a:extLst>
          </p:cNvPr>
          <p:cNvPicPr>
            <a:picLocks noChangeAspect="1"/>
          </p:cNvPicPr>
          <p:nvPr/>
        </p:nvPicPr>
        <p:blipFill>
          <a:blip r:embed="rId2"/>
          <a:stretch>
            <a:fillRect/>
          </a:stretch>
        </p:blipFill>
        <p:spPr>
          <a:xfrm>
            <a:off x="2984385" y="1640096"/>
            <a:ext cx="5896591" cy="3127167"/>
          </a:xfrm>
          <a:prstGeom prst="rect">
            <a:avLst/>
          </a:prstGeom>
        </p:spPr>
      </p:pic>
      <p:sp>
        <p:nvSpPr>
          <p:cNvPr id="6" name="TextBox 5">
            <a:extLst>
              <a:ext uri="{FF2B5EF4-FFF2-40B4-BE49-F238E27FC236}">
                <a16:creationId xmlns:a16="http://schemas.microsoft.com/office/drawing/2014/main" id="{F785A82B-7A5B-5A9A-7E27-9A51FE951DAE}"/>
              </a:ext>
            </a:extLst>
          </p:cNvPr>
          <p:cNvSpPr txBox="1"/>
          <p:nvPr/>
        </p:nvSpPr>
        <p:spPr>
          <a:xfrm>
            <a:off x="457199" y="684227"/>
            <a:ext cx="6240379"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The location of the organization is given in the form of google map, which is added as advanced feature in the contact us page.</a:t>
            </a:r>
            <a:endParaRPr lang="en-IN" dirty="0">
              <a:latin typeface="+mj-lt"/>
            </a:endParaRPr>
          </a:p>
        </p:txBody>
      </p:sp>
    </p:spTree>
    <p:extLst>
      <p:ext uri="{BB962C8B-B14F-4D97-AF65-F5344CB8AC3E}">
        <p14:creationId xmlns:p14="http://schemas.microsoft.com/office/powerpoint/2010/main" val="3996006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B2554-E553-32A4-6E2D-5B98F7F239D7}"/>
              </a:ext>
            </a:extLst>
          </p:cNvPr>
          <p:cNvSpPr>
            <a:spLocks noGrp="1"/>
          </p:cNvSpPr>
          <p:nvPr>
            <p:ph type="title"/>
          </p:nvPr>
        </p:nvSpPr>
        <p:spPr/>
        <p:txBody>
          <a:bodyPr>
            <a:normAutofit fontScale="90000"/>
          </a:bodyPr>
          <a:lstStyle/>
          <a:p>
            <a:r>
              <a:rPr lang="en-IN" dirty="0"/>
              <a:t>Community Login/Signup Page</a:t>
            </a:r>
          </a:p>
        </p:txBody>
      </p:sp>
      <p:sp>
        <p:nvSpPr>
          <p:cNvPr id="4" name="Footer Placeholder 3">
            <a:extLst>
              <a:ext uri="{FF2B5EF4-FFF2-40B4-BE49-F238E27FC236}">
                <a16:creationId xmlns:a16="http://schemas.microsoft.com/office/drawing/2014/main" id="{044DAEC3-CE24-F895-8AF5-D36DB2D2E942}"/>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8E668439-49F5-5E96-FB65-38AAF005B8AA}"/>
              </a:ext>
            </a:extLst>
          </p:cNvPr>
          <p:cNvSpPr>
            <a:spLocks noGrp="1"/>
          </p:cNvSpPr>
          <p:nvPr>
            <p:ph type="sldNum" sz="quarter" idx="12"/>
          </p:nvPr>
        </p:nvSpPr>
        <p:spPr/>
        <p:txBody>
          <a:bodyPr/>
          <a:lstStyle/>
          <a:p>
            <a:fld id="{2BB9ACDB-B634-2347-95A4-245F21F5473B}" type="slidenum">
              <a:rPr lang="en-US" smtClean="0"/>
              <a:t>35</a:t>
            </a:fld>
            <a:endParaRPr lang="en-US"/>
          </a:p>
        </p:txBody>
      </p:sp>
      <p:pic>
        <p:nvPicPr>
          <p:cNvPr id="7" name="Picture 6">
            <a:extLst>
              <a:ext uri="{FF2B5EF4-FFF2-40B4-BE49-F238E27FC236}">
                <a16:creationId xmlns:a16="http://schemas.microsoft.com/office/drawing/2014/main" id="{089D10D7-0301-7FF8-EB78-6237D80603EA}"/>
              </a:ext>
            </a:extLst>
          </p:cNvPr>
          <p:cNvPicPr>
            <a:picLocks noChangeAspect="1"/>
          </p:cNvPicPr>
          <p:nvPr/>
        </p:nvPicPr>
        <p:blipFill>
          <a:blip r:embed="rId2"/>
          <a:stretch>
            <a:fillRect/>
          </a:stretch>
        </p:blipFill>
        <p:spPr>
          <a:xfrm>
            <a:off x="4572000" y="893063"/>
            <a:ext cx="4165600" cy="3874200"/>
          </a:xfrm>
          <a:prstGeom prst="rect">
            <a:avLst/>
          </a:prstGeom>
        </p:spPr>
      </p:pic>
      <p:sp>
        <p:nvSpPr>
          <p:cNvPr id="6" name="TextBox 5">
            <a:extLst>
              <a:ext uri="{FF2B5EF4-FFF2-40B4-BE49-F238E27FC236}">
                <a16:creationId xmlns:a16="http://schemas.microsoft.com/office/drawing/2014/main" id="{4D5C6E53-CD5C-B831-F634-F7A743B52067}"/>
              </a:ext>
            </a:extLst>
          </p:cNvPr>
          <p:cNvSpPr txBox="1"/>
          <p:nvPr/>
        </p:nvSpPr>
        <p:spPr>
          <a:xfrm>
            <a:off x="0" y="1629834"/>
            <a:ext cx="4572000" cy="1200329"/>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mj-lt"/>
              </a:rPr>
              <a:t>If the user clicks community Nav bar, then it will re directs to the community page, which has both login and signup buttons for the user(Employees).</a:t>
            </a:r>
            <a:endParaRPr lang="en-IN" dirty="0">
              <a:latin typeface="+mj-lt"/>
            </a:endParaRPr>
          </a:p>
        </p:txBody>
      </p:sp>
    </p:spTree>
    <p:extLst>
      <p:ext uri="{BB962C8B-B14F-4D97-AF65-F5344CB8AC3E}">
        <p14:creationId xmlns:p14="http://schemas.microsoft.com/office/powerpoint/2010/main" val="774270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7554-FA82-2FE2-C038-74BB8B39C3B8}"/>
              </a:ext>
            </a:extLst>
          </p:cNvPr>
          <p:cNvSpPr>
            <a:spLocks noGrp="1"/>
          </p:cNvSpPr>
          <p:nvPr>
            <p:ph type="title"/>
          </p:nvPr>
        </p:nvSpPr>
        <p:spPr/>
        <p:txBody>
          <a:bodyPr>
            <a:normAutofit fontScale="90000"/>
          </a:bodyPr>
          <a:lstStyle/>
          <a:p>
            <a:r>
              <a:rPr lang="en-IN" dirty="0"/>
              <a:t>Signup Page</a:t>
            </a:r>
          </a:p>
        </p:txBody>
      </p:sp>
      <p:sp>
        <p:nvSpPr>
          <p:cNvPr id="4" name="Footer Placeholder 3">
            <a:extLst>
              <a:ext uri="{FF2B5EF4-FFF2-40B4-BE49-F238E27FC236}">
                <a16:creationId xmlns:a16="http://schemas.microsoft.com/office/drawing/2014/main" id="{4AD51830-3035-7685-E224-E4B7BF118C48}"/>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125CE533-6543-A86C-20B7-E7D4167BD3CB}"/>
              </a:ext>
            </a:extLst>
          </p:cNvPr>
          <p:cNvSpPr>
            <a:spLocks noGrp="1"/>
          </p:cNvSpPr>
          <p:nvPr>
            <p:ph type="sldNum" sz="quarter" idx="12"/>
          </p:nvPr>
        </p:nvSpPr>
        <p:spPr/>
        <p:txBody>
          <a:bodyPr/>
          <a:lstStyle/>
          <a:p>
            <a:fld id="{2BB9ACDB-B634-2347-95A4-245F21F5473B}" type="slidenum">
              <a:rPr lang="en-US" smtClean="0"/>
              <a:t>36</a:t>
            </a:fld>
            <a:endParaRPr lang="en-US"/>
          </a:p>
        </p:txBody>
      </p:sp>
      <p:pic>
        <p:nvPicPr>
          <p:cNvPr id="7" name="Picture 6">
            <a:extLst>
              <a:ext uri="{FF2B5EF4-FFF2-40B4-BE49-F238E27FC236}">
                <a16:creationId xmlns:a16="http://schemas.microsoft.com/office/drawing/2014/main" id="{7869A0B2-128A-04C8-49CC-8A4095D0C69A}"/>
              </a:ext>
            </a:extLst>
          </p:cNvPr>
          <p:cNvPicPr>
            <a:picLocks noChangeAspect="1"/>
          </p:cNvPicPr>
          <p:nvPr/>
        </p:nvPicPr>
        <p:blipFill>
          <a:blip r:embed="rId2"/>
          <a:stretch>
            <a:fillRect/>
          </a:stretch>
        </p:blipFill>
        <p:spPr>
          <a:xfrm>
            <a:off x="5774745" y="299860"/>
            <a:ext cx="2912055" cy="4228972"/>
          </a:xfrm>
          <a:prstGeom prst="rect">
            <a:avLst/>
          </a:prstGeom>
        </p:spPr>
      </p:pic>
      <p:sp>
        <p:nvSpPr>
          <p:cNvPr id="6" name="TextBox 5">
            <a:extLst>
              <a:ext uri="{FF2B5EF4-FFF2-40B4-BE49-F238E27FC236}">
                <a16:creationId xmlns:a16="http://schemas.microsoft.com/office/drawing/2014/main" id="{4823C8FF-D9D6-3E90-E9EA-218DA50B3BE3}"/>
              </a:ext>
            </a:extLst>
          </p:cNvPr>
          <p:cNvSpPr txBox="1"/>
          <p:nvPr/>
        </p:nvSpPr>
        <p:spPr>
          <a:xfrm>
            <a:off x="457200" y="1167660"/>
            <a:ext cx="4572000" cy="2031325"/>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mj-lt"/>
              </a:rPr>
              <a:t>If user clicks signup, it will redirect to the signup form, which has username, E-mail, Mobile number, password, confirm password, age and gender.</a:t>
            </a:r>
          </a:p>
          <a:p>
            <a:pPr marL="285750" indent="-285750" algn="just">
              <a:buFont typeface="Arial" panose="020B0604020202020204" pitchFamily="34" charset="0"/>
              <a:buChar char="•"/>
            </a:pPr>
            <a:r>
              <a:rPr lang="en-US" dirty="0">
                <a:latin typeface="+mj-lt"/>
              </a:rPr>
              <a:t>These fields includes the email validation and strong password validation.</a:t>
            </a:r>
            <a:endParaRPr lang="en-AU" dirty="0">
              <a:latin typeface="+mj-lt"/>
            </a:endParaRPr>
          </a:p>
        </p:txBody>
      </p:sp>
    </p:spTree>
    <p:extLst>
      <p:ext uri="{BB962C8B-B14F-4D97-AF65-F5344CB8AC3E}">
        <p14:creationId xmlns:p14="http://schemas.microsoft.com/office/powerpoint/2010/main" val="3602402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DDC6-88F8-5E42-59A8-F4ACE39C34A6}"/>
              </a:ext>
            </a:extLst>
          </p:cNvPr>
          <p:cNvSpPr>
            <a:spLocks noGrp="1"/>
          </p:cNvSpPr>
          <p:nvPr>
            <p:ph type="title"/>
          </p:nvPr>
        </p:nvSpPr>
        <p:spPr>
          <a:xfrm>
            <a:off x="457200" y="205979"/>
            <a:ext cx="8229600" cy="857250"/>
          </a:xfrm>
        </p:spPr>
        <p:txBody>
          <a:bodyPr anchor="ctr">
            <a:normAutofit/>
          </a:bodyPr>
          <a:lstStyle/>
          <a:p>
            <a:r>
              <a:rPr lang="en-US" dirty="0"/>
              <a:t>Employee ID Auto Generation</a:t>
            </a:r>
            <a:endParaRPr lang="en-IN" dirty="0"/>
          </a:p>
        </p:txBody>
      </p:sp>
      <p:sp>
        <p:nvSpPr>
          <p:cNvPr id="3" name="Content Placeholder 2">
            <a:extLst>
              <a:ext uri="{FF2B5EF4-FFF2-40B4-BE49-F238E27FC236}">
                <a16:creationId xmlns:a16="http://schemas.microsoft.com/office/drawing/2014/main" id="{CAAAD2DB-C3B7-7D4D-6FBE-257E280A6D99}"/>
              </a:ext>
            </a:extLst>
          </p:cNvPr>
          <p:cNvSpPr>
            <a:spLocks noGrp="1"/>
          </p:cNvSpPr>
          <p:nvPr>
            <p:ph sz="half" idx="4294967295"/>
          </p:nvPr>
        </p:nvSpPr>
        <p:spPr>
          <a:xfrm>
            <a:off x="457200" y="1253729"/>
            <a:ext cx="3924300" cy="3264408"/>
          </a:xfrm>
        </p:spPr>
        <p:txBody>
          <a:bodyPr anchor="t">
            <a:normAutofit/>
          </a:bodyPr>
          <a:lstStyle/>
          <a:p>
            <a:pPr marL="0" algn="just">
              <a:lnSpc>
                <a:spcPct val="90000"/>
              </a:lnSpc>
            </a:pPr>
            <a:r>
              <a:rPr lang="en-US" sz="1800" kern="1200" dirty="0">
                <a:latin typeface="+mj-lt"/>
                <a:cs typeface="Arial Bold" panose="020B0704020202020204" pitchFamily="34" charset="0"/>
              </a:rPr>
              <a:t>After successful signup with the input fields, the system will generate employee id and notify the user to use while login into the account.</a:t>
            </a:r>
          </a:p>
          <a:p>
            <a:pPr marL="0" indent="0" algn="just">
              <a:lnSpc>
                <a:spcPct val="90000"/>
              </a:lnSpc>
              <a:buNone/>
            </a:pPr>
            <a:r>
              <a:rPr lang="en-US" sz="1800" kern="1200" dirty="0"/>
              <a:t> </a:t>
            </a:r>
          </a:p>
        </p:txBody>
      </p:sp>
      <p:pic>
        <p:nvPicPr>
          <p:cNvPr id="7" name="Picture 6">
            <a:extLst>
              <a:ext uri="{FF2B5EF4-FFF2-40B4-BE49-F238E27FC236}">
                <a16:creationId xmlns:a16="http://schemas.microsoft.com/office/drawing/2014/main" id="{EAA1C25F-9207-7ED0-4E52-C8B24B39AAEE}"/>
              </a:ext>
            </a:extLst>
          </p:cNvPr>
          <p:cNvPicPr>
            <a:picLocks noChangeAspect="1"/>
          </p:cNvPicPr>
          <p:nvPr/>
        </p:nvPicPr>
        <p:blipFill>
          <a:blip r:embed="rId2"/>
          <a:stretch>
            <a:fillRect/>
          </a:stretch>
        </p:blipFill>
        <p:spPr>
          <a:xfrm>
            <a:off x="4762500" y="1340740"/>
            <a:ext cx="3924300" cy="30903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2D7EE42B-038B-46E1-E62D-6E2DDD968600}"/>
              </a:ext>
            </a:extLst>
          </p:cNvPr>
          <p:cNvSpPr>
            <a:spLocks noGrp="1"/>
          </p:cNvSpPr>
          <p:nvPr>
            <p:ph type="ftr" sz="quarter" idx="4294967295"/>
          </p:nvPr>
        </p:nvSpPr>
        <p:spPr>
          <a:xfrm>
            <a:off x="1663700" y="4767263"/>
            <a:ext cx="5797550" cy="273844"/>
          </a:xfrm>
        </p:spPr>
        <p:txBody>
          <a:bodyPr/>
          <a:lstStyle/>
          <a:p>
            <a:pPr>
              <a:spcAft>
                <a:spcPts val="600"/>
              </a:spcAft>
            </a:pPr>
            <a:r>
              <a:rPr lang="en-US"/>
              <a:t>Group NUMBER, PROJECTTITLE</a:t>
            </a:r>
          </a:p>
        </p:txBody>
      </p:sp>
      <p:sp>
        <p:nvSpPr>
          <p:cNvPr id="5" name="Slide Number Placeholder 4" hidden="1">
            <a:extLst>
              <a:ext uri="{FF2B5EF4-FFF2-40B4-BE49-F238E27FC236}">
                <a16:creationId xmlns:a16="http://schemas.microsoft.com/office/drawing/2014/main" id="{E8576CD6-5377-D5A7-7E1B-AB514DC4C5B8}"/>
              </a:ext>
            </a:extLst>
          </p:cNvPr>
          <p:cNvSpPr>
            <a:spLocks noGrp="1"/>
          </p:cNvSpPr>
          <p:nvPr>
            <p:ph type="sldNum" sz="quarter" idx="4294967295"/>
          </p:nvPr>
        </p:nvSpPr>
        <p:spPr>
          <a:xfrm>
            <a:off x="6927850" y="4767263"/>
            <a:ext cx="2133600" cy="273844"/>
          </a:xfrm>
        </p:spPr>
        <p:txBody>
          <a:bodyPr/>
          <a:lstStyle/>
          <a:p>
            <a:pPr>
              <a:spcAft>
                <a:spcPts val="600"/>
              </a:spcAft>
            </a:pPr>
            <a:fld id="{2BB9ACDB-B634-2347-95A4-245F21F5473B}" type="slidenum">
              <a:rPr lang="en-US" smtClean="0"/>
              <a:pPr>
                <a:spcAft>
                  <a:spcPts val="600"/>
                </a:spcAft>
              </a:pPr>
              <a:t>37</a:t>
            </a:fld>
            <a:endParaRPr lang="en-US"/>
          </a:p>
        </p:txBody>
      </p:sp>
    </p:spTree>
    <p:extLst>
      <p:ext uri="{BB962C8B-B14F-4D97-AF65-F5344CB8AC3E}">
        <p14:creationId xmlns:p14="http://schemas.microsoft.com/office/powerpoint/2010/main" val="1204656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FAF8-62D0-5B8A-39A3-DDE0A7CFD505}"/>
              </a:ext>
            </a:extLst>
          </p:cNvPr>
          <p:cNvSpPr>
            <a:spLocks noGrp="1"/>
          </p:cNvSpPr>
          <p:nvPr>
            <p:ph type="title"/>
          </p:nvPr>
        </p:nvSpPr>
        <p:spPr/>
        <p:txBody>
          <a:bodyPr>
            <a:normAutofit fontScale="90000"/>
          </a:bodyPr>
          <a:lstStyle/>
          <a:p>
            <a:r>
              <a:rPr lang="en-IN" dirty="0"/>
              <a:t>Login Page</a:t>
            </a:r>
          </a:p>
        </p:txBody>
      </p:sp>
      <p:sp>
        <p:nvSpPr>
          <p:cNvPr id="4" name="Footer Placeholder 3">
            <a:extLst>
              <a:ext uri="{FF2B5EF4-FFF2-40B4-BE49-F238E27FC236}">
                <a16:creationId xmlns:a16="http://schemas.microsoft.com/office/drawing/2014/main" id="{F05E76F5-25F3-DFA3-9DF8-639461F3C1EA}"/>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6A0E0AB5-DF43-2322-EA5D-33089705CBCE}"/>
              </a:ext>
            </a:extLst>
          </p:cNvPr>
          <p:cNvSpPr>
            <a:spLocks noGrp="1"/>
          </p:cNvSpPr>
          <p:nvPr>
            <p:ph type="sldNum" sz="quarter" idx="12"/>
          </p:nvPr>
        </p:nvSpPr>
        <p:spPr/>
        <p:txBody>
          <a:bodyPr/>
          <a:lstStyle/>
          <a:p>
            <a:fld id="{2BB9ACDB-B634-2347-95A4-245F21F5473B}" type="slidenum">
              <a:rPr lang="en-US" smtClean="0"/>
              <a:t>38</a:t>
            </a:fld>
            <a:endParaRPr lang="en-US"/>
          </a:p>
        </p:txBody>
      </p:sp>
      <p:pic>
        <p:nvPicPr>
          <p:cNvPr id="7" name="Picture 6">
            <a:extLst>
              <a:ext uri="{FF2B5EF4-FFF2-40B4-BE49-F238E27FC236}">
                <a16:creationId xmlns:a16="http://schemas.microsoft.com/office/drawing/2014/main" id="{8D8453E6-7D9E-3D07-B14C-1AC4F18A9C19}"/>
              </a:ext>
            </a:extLst>
          </p:cNvPr>
          <p:cNvPicPr>
            <a:picLocks noChangeAspect="1"/>
          </p:cNvPicPr>
          <p:nvPr/>
        </p:nvPicPr>
        <p:blipFill>
          <a:blip r:embed="rId2"/>
          <a:stretch>
            <a:fillRect/>
          </a:stretch>
        </p:blipFill>
        <p:spPr>
          <a:xfrm>
            <a:off x="5522405" y="476323"/>
            <a:ext cx="3261739" cy="3984860"/>
          </a:xfrm>
          <a:prstGeom prst="rect">
            <a:avLst/>
          </a:prstGeom>
        </p:spPr>
      </p:pic>
      <p:sp>
        <p:nvSpPr>
          <p:cNvPr id="6" name="TextBox 5">
            <a:extLst>
              <a:ext uri="{FF2B5EF4-FFF2-40B4-BE49-F238E27FC236}">
                <a16:creationId xmlns:a16="http://schemas.microsoft.com/office/drawing/2014/main" id="{E03B5DFF-C012-CE02-052D-802051519AE0}"/>
              </a:ext>
            </a:extLst>
          </p:cNvPr>
          <p:cNvSpPr txBox="1"/>
          <p:nvPr/>
        </p:nvSpPr>
        <p:spPr>
          <a:xfrm>
            <a:off x="457200" y="1034264"/>
            <a:ext cx="4572000" cy="3139321"/>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mj-lt"/>
              </a:rPr>
              <a:t>After signing up, the user can login from the signup page also user can go to community nav bar and click login button.</a:t>
            </a:r>
          </a:p>
          <a:p>
            <a:pPr marL="285750" indent="-285750" algn="just">
              <a:buFont typeface="Arial" panose="020B0604020202020204" pitchFamily="34" charset="0"/>
              <a:buChar char="•"/>
            </a:pPr>
            <a:r>
              <a:rPr lang="en-US" sz="1800" dirty="0">
                <a:latin typeface="+mj-lt"/>
              </a:rPr>
              <a:t>The user must type their registered e-mail id, and employee id and then password.</a:t>
            </a:r>
          </a:p>
          <a:p>
            <a:pPr marL="285750" indent="-285750" algn="just">
              <a:buFont typeface="Arial" panose="020B0604020202020204" pitchFamily="34" charset="0"/>
              <a:buChar char="•"/>
            </a:pPr>
            <a:r>
              <a:rPr lang="en-US" sz="1800" dirty="0">
                <a:latin typeface="+mj-lt"/>
              </a:rPr>
              <a:t>This page has forgot functionality and also if the user forgot the password the they will get OTP to the registered mail id to reset the password.</a:t>
            </a:r>
            <a:endParaRPr lang="en-IN" sz="1800" dirty="0">
              <a:latin typeface="+mj-lt"/>
            </a:endParaRPr>
          </a:p>
        </p:txBody>
      </p:sp>
    </p:spTree>
    <p:extLst>
      <p:ext uri="{BB962C8B-B14F-4D97-AF65-F5344CB8AC3E}">
        <p14:creationId xmlns:p14="http://schemas.microsoft.com/office/powerpoint/2010/main" val="46123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51B6-D804-895C-7FA1-10509B6ED121}"/>
              </a:ext>
            </a:extLst>
          </p:cNvPr>
          <p:cNvSpPr>
            <a:spLocks noGrp="1"/>
          </p:cNvSpPr>
          <p:nvPr>
            <p:ph type="title"/>
          </p:nvPr>
        </p:nvSpPr>
        <p:spPr/>
        <p:txBody>
          <a:bodyPr>
            <a:normAutofit fontScale="90000"/>
          </a:bodyPr>
          <a:lstStyle/>
          <a:p>
            <a:r>
              <a:rPr lang="en-IN" dirty="0"/>
              <a:t>Forgot Password Page</a:t>
            </a:r>
          </a:p>
        </p:txBody>
      </p:sp>
      <p:sp>
        <p:nvSpPr>
          <p:cNvPr id="4" name="Footer Placeholder 3">
            <a:extLst>
              <a:ext uri="{FF2B5EF4-FFF2-40B4-BE49-F238E27FC236}">
                <a16:creationId xmlns:a16="http://schemas.microsoft.com/office/drawing/2014/main" id="{1E83CED5-147D-9DC2-5085-C8DFB36B122D}"/>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DCB8F47C-9F54-A8D7-2024-D0AB6988DAD2}"/>
              </a:ext>
            </a:extLst>
          </p:cNvPr>
          <p:cNvSpPr>
            <a:spLocks noGrp="1"/>
          </p:cNvSpPr>
          <p:nvPr>
            <p:ph type="sldNum" sz="quarter" idx="12"/>
          </p:nvPr>
        </p:nvSpPr>
        <p:spPr/>
        <p:txBody>
          <a:bodyPr/>
          <a:lstStyle/>
          <a:p>
            <a:fld id="{2BB9ACDB-B634-2347-95A4-245F21F5473B}" type="slidenum">
              <a:rPr lang="en-US" smtClean="0"/>
              <a:t>39</a:t>
            </a:fld>
            <a:endParaRPr lang="en-US"/>
          </a:p>
        </p:txBody>
      </p:sp>
      <p:pic>
        <p:nvPicPr>
          <p:cNvPr id="7" name="Picture 6">
            <a:extLst>
              <a:ext uri="{FF2B5EF4-FFF2-40B4-BE49-F238E27FC236}">
                <a16:creationId xmlns:a16="http://schemas.microsoft.com/office/drawing/2014/main" id="{918A5E63-2913-2AFA-2B29-213FE293454F}"/>
              </a:ext>
            </a:extLst>
          </p:cNvPr>
          <p:cNvPicPr>
            <a:picLocks noChangeAspect="1"/>
          </p:cNvPicPr>
          <p:nvPr/>
        </p:nvPicPr>
        <p:blipFill>
          <a:blip r:embed="rId2"/>
          <a:stretch>
            <a:fillRect/>
          </a:stretch>
        </p:blipFill>
        <p:spPr>
          <a:xfrm>
            <a:off x="1377103" y="2498264"/>
            <a:ext cx="3162630" cy="2220682"/>
          </a:xfrm>
          <a:prstGeom prst="rect">
            <a:avLst/>
          </a:prstGeom>
        </p:spPr>
      </p:pic>
      <p:pic>
        <p:nvPicPr>
          <p:cNvPr id="3" name="Picture 2">
            <a:extLst>
              <a:ext uri="{FF2B5EF4-FFF2-40B4-BE49-F238E27FC236}">
                <a16:creationId xmlns:a16="http://schemas.microsoft.com/office/drawing/2014/main" id="{EC0DEFEA-420C-22F1-2525-E3A4E6DF410D}"/>
              </a:ext>
            </a:extLst>
          </p:cNvPr>
          <p:cNvPicPr>
            <a:picLocks noChangeAspect="1"/>
          </p:cNvPicPr>
          <p:nvPr/>
        </p:nvPicPr>
        <p:blipFill>
          <a:blip r:embed="rId3"/>
          <a:stretch>
            <a:fillRect/>
          </a:stretch>
        </p:blipFill>
        <p:spPr>
          <a:xfrm>
            <a:off x="5459636" y="558376"/>
            <a:ext cx="3457819" cy="4026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D6C12513-2096-DEBA-864A-B772851E3E23}"/>
              </a:ext>
            </a:extLst>
          </p:cNvPr>
          <p:cNvSpPr txBox="1"/>
          <p:nvPr/>
        </p:nvSpPr>
        <p:spPr>
          <a:xfrm>
            <a:off x="457200" y="838797"/>
            <a:ext cx="4572000" cy="1477328"/>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mj-lt"/>
              </a:rPr>
              <a:t>If the user, clicks forgot password then user needs to enter their registered mail-id and need to enter OTP.</a:t>
            </a:r>
          </a:p>
          <a:p>
            <a:pPr marL="285750" indent="-285750" algn="just">
              <a:buFont typeface="Arial" panose="020B0604020202020204" pitchFamily="34" charset="0"/>
              <a:buChar char="•"/>
            </a:pPr>
            <a:r>
              <a:rPr lang="en-US" sz="1800" dirty="0">
                <a:latin typeface="+mj-lt"/>
              </a:rPr>
              <a:t>Then should enter the new password and confirm the password again. </a:t>
            </a:r>
            <a:endParaRPr lang="en-IN" sz="1800" dirty="0">
              <a:latin typeface="+mj-lt"/>
            </a:endParaRPr>
          </a:p>
        </p:txBody>
      </p:sp>
    </p:spTree>
    <p:extLst>
      <p:ext uri="{BB962C8B-B14F-4D97-AF65-F5344CB8AC3E}">
        <p14:creationId xmlns:p14="http://schemas.microsoft.com/office/powerpoint/2010/main" val="1184853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EFFC8-8C1F-38E6-2CE8-9AE05F6AA0AB}"/>
              </a:ext>
            </a:extLst>
          </p:cNvPr>
          <p:cNvSpPr>
            <a:spLocks noGrp="1"/>
          </p:cNvSpPr>
          <p:nvPr>
            <p:ph type="title"/>
          </p:nvPr>
        </p:nvSpPr>
        <p:spPr/>
        <p:txBody>
          <a:bodyPr>
            <a:normAutofit fontScale="90000"/>
          </a:bodyPr>
          <a:lstStyle/>
          <a:p>
            <a:r>
              <a:rPr lang="en-US" dirty="0"/>
              <a:t>Background Study</a:t>
            </a:r>
            <a:endParaRPr lang="en-IN" dirty="0"/>
          </a:p>
        </p:txBody>
      </p:sp>
      <p:sp>
        <p:nvSpPr>
          <p:cNvPr id="3" name="Content Placeholder 2">
            <a:extLst>
              <a:ext uri="{FF2B5EF4-FFF2-40B4-BE49-F238E27FC236}">
                <a16:creationId xmlns:a16="http://schemas.microsoft.com/office/drawing/2014/main" id="{6A00C3FC-9170-1485-6864-CE0265275CDA}"/>
              </a:ext>
            </a:extLst>
          </p:cNvPr>
          <p:cNvSpPr>
            <a:spLocks noGrp="1"/>
          </p:cNvSpPr>
          <p:nvPr>
            <p:ph sz="half" idx="1"/>
          </p:nvPr>
        </p:nvSpPr>
        <p:spPr/>
        <p:txBody>
          <a:bodyPr>
            <a:normAutofit fontScale="92500" lnSpcReduction="20000"/>
          </a:bodyPr>
          <a:lstStyle/>
          <a:p>
            <a:pPr lvl="1" algn="just"/>
            <a:r>
              <a:rPr lang="en-US" b="1" dirty="0"/>
              <a:t>Cloud as a Business Backbone: </a:t>
            </a:r>
            <a:r>
              <a:rPr lang="en-US" dirty="0"/>
              <a:t>The cloud has transitioned from an emerging technology to an essential infrastructure for modern businesses, offering flexibility, scalability, and cost savings(</a:t>
            </a:r>
            <a:r>
              <a:rPr lang="en-US" dirty="0" err="1"/>
              <a:t>Unlu</a:t>
            </a:r>
            <a:r>
              <a:rPr lang="en-US" dirty="0"/>
              <a:t>, 2025).</a:t>
            </a:r>
          </a:p>
          <a:p>
            <a:pPr lvl="1" algn="just"/>
            <a:r>
              <a:rPr lang="en-US" b="1" dirty="0"/>
              <a:t>Inherent Security Risks: </a:t>
            </a:r>
            <a:r>
              <a:rPr lang="en-US" dirty="0"/>
              <a:t>Cloud environments are not inherently secure, with 45% of breaches being cloud-based, highlighting the vulnerabilities within multi-cloud setups(</a:t>
            </a:r>
            <a:r>
              <a:rPr lang="en-US" dirty="0" err="1"/>
              <a:t>Unlu</a:t>
            </a:r>
            <a:r>
              <a:rPr lang="en-US" dirty="0"/>
              <a:t>, 2025).</a:t>
            </a:r>
          </a:p>
          <a:p>
            <a:pPr lvl="1" algn="just"/>
            <a:r>
              <a:rPr lang="en-US" b="1" dirty="0"/>
              <a:t>Shared Responsibility Model:</a:t>
            </a:r>
            <a:r>
              <a:rPr lang="en-US" dirty="0"/>
              <a:t> Cloud security is a shared responsibility between the customer and the cloud provider, emphasizing the importance of robust security strategies(</a:t>
            </a:r>
            <a:r>
              <a:rPr lang="en-US" dirty="0" err="1"/>
              <a:t>Unlu</a:t>
            </a:r>
            <a:r>
              <a:rPr lang="en-US" dirty="0"/>
              <a:t>, 2025).</a:t>
            </a:r>
            <a:endParaRPr lang="en-IN" dirty="0"/>
          </a:p>
        </p:txBody>
      </p:sp>
      <p:sp>
        <p:nvSpPr>
          <p:cNvPr id="4" name="Footer Placeholder 3">
            <a:extLst>
              <a:ext uri="{FF2B5EF4-FFF2-40B4-BE49-F238E27FC236}">
                <a16:creationId xmlns:a16="http://schemas.microsoft.com/office/drawing/2014/main" id="{A2FD9DC7-76A7-03A9-5C6A-A1DE8308FF6C}"/>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26F01782-3DD6-625E-A4DB-20E5CDC7D816}"/>
              </a:ext>
            </a:extLst>
          </p:cNvPr>
          <p:cNvSpPr>
            <a:spLocks noGrp="1"/>
          </p:cNvSpPr>
          <p:nvPr>
            <p:ph type="sldNum" sz="quarter" idx="12"/>
          </p:nvPr>
        </p:nvSpPr>
        <p:spPr/>
        <p:txBody>
          <a:bodyPr/>
          <a:lstStyle/>
          <a:p>
            <a:fld id="{2BB9ACDB-B634-2347-95A4-245F21F5473B}" type="slidenum">
              <a:rPr lang="en-US" smtClean="0"/>
              <a:t>4</a:t>
            </a:fld>
            <a:endParaRPr lang="en-US"/>
          </a:p>
        </p:txBody>
      </p:sp>
    </p:spTree>
    <p:extLst>
      <p:ext uri="{BB962C8B-B14F-4D97-AF65-F5344CB8AC3E}">
        <p14:creationId xmlns:p14="http://schemas.microsoft.com/office/powerpoint/2010/main" val="831949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B086-F0C9-E454-E43C-14635C29C361}"/>
              </a:ext>
            </a:extLst>
          </p:cNvPr>
          <p:cNvSpPr>
            <a:spLocks noGrp="1"/>
          </p:cNvSpPr>
          <p:nvPr>
            <p:ph type="title"/>
          </p:nvPr>
        </p:nvSpPr>
        <p:spPr/>
        <p:txBody>
          <a:bodyPr>
            <a:normAutofit fontScale="90000"/>
          </a:bodyPr>
          <a:lstStyle/>
          <a:p>
            <a:r>
              <a:rPr lang="en-IN" dirty="0"/>
              <a:t>OTP Page (2-step verification)</a:t>
            </a:r>
          </a:p>
        </p:txBody>
      </p:sp>
      <p:sp>
        <p:nvSpPr>
          <p:cNvPr id="4" name="Footer Placeholder 3">
            <a:extLst>
              <a:ext uri="{FF2B5EF4-FFF2-40B4-BE49-F238E27FC236}">
                <a16:creationId xmlns:a16="http://schemas.microsoft.com/office/drawing/2014/main" id="{035FA0DF-1B1D-272B-1BAB-D9EDBCD68006}"/>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A45BEE2E-6139-1507-8A37-F750E0F7D743}"/>
              </a:ext>
            </a:extLst>
          </p:cNvPr>
          <p:cNvSpPr>
            <a:spLocks noGrp="1"/>
          </p:cNvSpPr>
          <p:nvPr>
            <p:ph type="sldNum" sz="quarter" idx="12"/>
          </p:nvPr>
        </p:nvSpPr>
        <p:spPr/>
        <p:txBody>
          <a:bodyPr/>
          <a:lstStyle/>
          <a:p>
            <a:fld id="{2BB9ACDB-B634-2347-95A4-245F21F5473B}" type="slidenum">
              <a:rPr lang="en-US" smtClean="0"/>
              <a:t>40</a:t>
            </a:fld>
            <a:endParaRPr lang="en-US"/>
          </a:p>
        </p:txBody>
      </p:sp>
      <p:pic>
        <p:nvPicPr>
          <p:cNvPr id="9" name="Picture 8">
            <a:extLst>
              <a:ext uri="{FF2B5EF4-FFF2-40B4-BE49-F238E27FC236}">
                <a16:creationId xmlns:a16="http://schemas.microsoft.com/office/drawing/2014/main" id="{DCEC508A-4706-BB82-227C-68A7751B8A40}"/>
              </a:ext>
            </a:extLst>
          </p:cNvPr>
          <p:cNvPicPr>
            <a:picLocks noChangeAspect="1"/>
          </p:cNvPicPr>
          <p:nvPr/>
        </p:nvPicPr>
        <p:blipFill>
          <a:blip r:embed="rId2"/>
          <a:stretch>
            <a:fillRect/>
          </a:stretch>
        </p:blipFill>
        <p:spPr>
          <a:xfrm>
            <a:off x="4858840" y="769464"/>
            <a:ext cx="4138019" cy="3604572"/>
          </a:xfrm>
          <a:prstGeom prst="rect">
            <a:avLst/>
          </a:prstGeom>
        </p:spPr>
      </p:pic>
      <p:sp>
        <p:nvSpPr>
          <p:cNvPr id="6" name="TextBox 5">
            <a:extLst>
              <a:ext uri="{FF2B5EF4-FFF2-40B4-BE49-F238E27FC236}">
                <a16:creationId xmlns:a16="http://schemas.microsoft.com/office/drawing/2014/main" id="{F7C2AD9A-EC73-E1A9-39E5-D60BFF9984CA}"/>
              </a:ext>
            </a:extLst>
          </p:cNvPr>
          <p:cNvSpPr txBox="1"/>
          <p:nvPr/>
        </p:nvSpPr>
        <p:spPr>
          <a:xfrm>
            <a:off x="64169" y="995207"/>
            <a:ext cx="4572000" cy="2862322"/>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mj-lt"/>
              </a:rPr>
              <a:t>After resetting the password or else, login with correct credential will redirect OTP page and then the system will send OTP from admin mail to the user’s registered mail id. After successful verification, it will redirect to the user account.</a:t>
            </a:r>
          </a:p>
          <a:p>
            <a:pPr marL="285750" indent="-285750" algn="just">
              <a:buFont typeface="Arial" panose="020B0604020202020204" pitchFamily="34" charset="0"/>
              <a:buChar char="•"/>
            </a:pPr>
            <a:endParaRPr lang="en-US" sz="1800" dirty="0">
              <a:latin typeface="+mj-lt"/>
            </a:endParaRPr>
          </a:p>
          <a:p>
            <a:pPr marL="285750" indent="-285750" algn="just">
              <a:buFont typeface="Arial" panose="020B0604020202020204" pitchFamily="34" charset="0"/>
              <a:buChar char="•"/>
            </a:pPr>
            <a:r>
              <a:rPr lang="en-US" sz="1800" dirty="0">
                <a:latin typeface="+mj-lt"/>
              </a:rPr>
              <a:t>It will resent the OTP, if OTP is mismatch. </a:t>
            </a:r>
            <a:endParaRPr lang="en-IN" sz="1800" dirty="0">
              <a:latin typeface="+mj-lt"/>
            </a:endParaRPr>
          </a:p>
        </p:txBody>
      </p:sp>
    </p:spTree>
    <p:extLst>
      <p:ext uri="{BB962C8B-B14F-4D97-AF65-F5344CB8AC3E}">
        <p14:creationId xmlns:p14="http://schemas.microsoft.com/office/powerpoint/2010/main" val="40073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5371-9AAD-D8EF-272F-3714B54D77BF}"/>
              </a:ext>
            </a:extLst>
          </p:cNvPr>
          <p:cNvSpPr>
            <a:spLocks noGrp="1"/>
          </p:cNvSpPr>
          <p:nvPr>
            <p:ph type="title"/>
          </p:nvPr>
        </p:nvSpPr>
        <p:spPr/>
        <p:txBody>
          <a:bodyPr>
            <a:normAutofit fontScale="90000"/>
          </a:bodyPr>
          <a:lstStyle/>
          <a:p>
            <a:r>
              <a:rPr lang="en-IN" dirty="0"/>
              <a:t>User Profile</a:t>
            </a:r>
          </a:p>
        </p:txBody>
      </p:sp>
      <p:sp>
        <p:nvSpPr>
          <p:cNvPr id="4" name="Footer Placeholder 3">
            <a:extLst>
              <a:ext uri="{FF2B5EF4-FFF2-40B4-BE49-F238E27FC236}">
                <a16:creationId xmlns:a16="http://schemas.microsoft.com/office/drawing/2014/main" id="{AD46422E-E353-B3D8-CC73-922EBF75CD46}"/>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21B68B1E-2D1E-7599-59CF-90E32F6E8F52}"/>
              </a:ext>
            </a:extLst>
          </p:cNvPr>
          <p:cNvSpPr>
            <a:spLocks noGrp="1"/>
          </p:cNvSpPr>
          <p:nvPr>
            <p:ph type="sldNum" sz="quarter" idx="12"/>
          </p:nvPr>
        </p:nvSpPr>
        <p:spPr/>
        <p:txBody>
          <a:bodyPr/>
          <a:lstStyle/>
          <a:p>
            <a:fld id="{2BB9ACDB-B634-2347-95A4-245F21F5473B}" type="slidenum">
              <a:rPr lang="en-US" smtClean="0"/>
              <a:t>41</a:t>
            </a:fld>
            <a:endParaRPr lang="en-US"/>
          </a:p>
        </p:txBody>
      </p:sp>
      <p:pic>
        <p:nvPicPr>
          <p:cNvPr id="7" name="Picture 6">
            <a:extLst>
              <a:ext uri="{FF2B5EF4-FFF2-40B4-BE49-F238E27FC236}">
                <a16:creationId xmlns:a16="http://schemas.microsoft.com/office/drawing/2014/main" id="{E70DD34A-4D48-6862-6240-7FDDFE46C936}"/>
              </a:ext>
            </a:extLst>
          </p:cNvPr>
          <p:cNvPicPr>
            <a:picLocks noChangeAspect="1"/>
          </p:cNvPicPr>
          <p:nvPr/>
        </p:nvPicPr>
        <p:blipFill>
          <a:blip r:embed="rId2"/>
          <a:stretch>
            <a:fillRect/>
          </a:stretch>
        </p:blipFill>
        <p:spPr>
          <a:xfrm>
            <a:off x="3154212" y="926100"/>
            <a:ext cx="2835575" cy="3661730"/>
          </a:xfrm>
          <a:prstGeom prst="rect">
            <a:avLst/>
          </a:prstGeom>
        </p:spPr>
      </p:pic>
      <p:pic>
        <p:nvPicPr>
          <p:cNvPr id="9" name="Picture 8">
            <a:extLst>
              <a:ext uri="{FF2B5EF4-FFF2-40B4-BE49-F238E27FC236}">
                <a16:creationId xmlns:a16="http://schemas.microsoft.com/office/drawing/2014/main" id="{7C304E02-4A65-8F58-4D75-AE688782F31C}"/>
              </a:ext>
            </a:extLst>
          </p:cNvPr>
          <p:cNvPicPr>
            <a:picLocks noChangeAspect="1"/>
          </p:cNvPicPr>
          <p:nvPr/>
        </p:nvPicPr>
        <p:blipFill>
          <a:blip r:embed="rId3"/>
          <a:stretch>
            <a:fillRect/>
          </a:stretch>
        </p:blipFill>
        <p:spPr>
          <a:xfrm>
            <a:off x="6092860" y="926100"/>
            <a:ext cx="2968590" cy="3661730"/>
          </a:xfrm>
          <a:prstGeom prst="rect">
            <a:avLst/>
          </a:prstGeom>
        </p:spPr>
      </p:pic>
      <p:sp>
        <p:nvSpPr>
          <p:cNvPr id="6" name="TextBox 5">
            <a:extLst>
              <a:ext uri="{FF2B5EF4-FFF2-40B4-BE49-F238E27FC236}">
                <a16:creationId xmlns:a16="http://schemas.microsoft.com/office/drawing/2014/main" id="{A4D92FCD-888D-4CAB-45EA-EFFD1C723C48}"/>
              </a:ext>
            </a:extLst>
          </p:cNvPr>
          <p:cNvSpPr txBox="1"/>
          <p:nvPr/>
        </p:nvSpPr>
        <p:spPr>
          <a:xfrm>
            <a:off x="-9525" y="1119807"/>
            <a:ext cx="3060664" cy="2462213"/>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mj-lt"/>
              </a:rPr>
              <a:t>Once the user is logged in after successful OTP verification, then user will redirect to the community account page, and it shows the profile page of the user and displays the welcome message.</a:t>
            </a:r>
          </a:p>
          <a:p>
            <a:pPr algn="just"/>
            <a:endParaRPr lang="en-US" sz="1400" dirty="0">
              <a:latin typeface="+mj-lt"/>
            </a:endParaRPr>
          </a:p>
          <a:p>
            <a:pPr marL="285750" indent="-285750" algn="just">
              <a:buFont typeface="Arial" panose="020B0604020202020204" pitchFamily="34" charset="0"/>
              <a:buChar char="•"/>
            </a:pPr>
            <a:r>
              <a:rPr lang="en-US" sz="1400" dirty="0">
                <a:latin typeface="+mj-lt"/>
              </a:rPr>
              <a:t>User can edit update their profile also can be able to upload profile photo.</a:t>
            </a:r>
            <a:endParaRPr lang="en-AU" sz="1400" dirty="0">
              <a:latin typeface="+mj-lt"/>
            </a:endParaRPr>
          </a:p>
        </p:txBody>
      </p:sp>
    </p:spTree>
    <p:extLst>
      <p:ext uri="{BB962C8B-B14F-4D97-AF65-F5344CB8AC3E}">
        <p14:creationId xmlns:p14="http://schemas.microsoft.com/office/powerpoint/2010/main" val="2299588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CEC1-86AA-00BE-6DCF-1D5808DEFC20}"/>
              </a:ext>
            </a:extLst>
          </p:cNvPr>
          <p:cNvSpPr>
            <a:spLocks noGrp="1"/>
          </p:cNvSpPr>
          <p:nvPr>
            <p:ph type="title"/>
          </p:nvPr>
        </p:nvSpPr>
        <p:spPr/>
        <p:txBody>
          <a:bodyPr>
            <a:normAutofit fontScale="90000"/>
          </a:bodyPr>
          <a:lstStyle/>
          <a:p>
            <a:r>
              <a:rPr lang="en-IN" dirty="0"/>
              <a:t>Community Forum</a:t>
            </a:r>
          </a:p>
        </p:txBody>
      </p:sp>
      <p:sp>
        <p:nvSpPr>
          <p:cNvPr id="4" name="Footer Placeholder 3">
            <a:extLst>
              <a:ext uri="{FF2B5EF4-FFF2-40B4-BE49-F238E27FC236}">
                <a16:creationId xmlns:a16="http://schemas.microsoft.com/office/drawing/2014/main" id="{085C7240-C793-FCD6-0D6F-F30095F1B69E}"/>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A95146F7-81A4-FD9D-DFEA-190352A8F65D}"/>
              </a:ext>
            </a:extLst>
          </p:cNvPr>
          <p:cNvSpPr>
            <a:spLocks noGrp="1"/>
          </p:cNvSpPr>
          <p:nvPr>
            <p:ph type="sldNum" sz="quarter" idx="12"/>
          </p:nvPr>
        </p:nvSpPr>
        <p:spPr/>
        <p:txBody>
          <a:bodyPr/>
          <a:lstStyle/>
          <a:p>
            <a:fld id="{2BB9ACDB-B634-2347-95A4-245F21F5473B}" type="slidenum">
              <a:rPr lang="en-US" smtClean="0"/>
              <a:t>42</a:t>
            </a:fld>
            <a:endParaRPr lang="en-US"/>
          </a:p>
        </p:txBody>
      </p:sp>
      <p:pic>
        <p:nvPicPr>
          <p:cNvPr id="7" name="Picture 6">
            <a:extLst>
              <a:ext uri="{FF2B5EF4-FFF2-40B4-BE49-F238E27FC236}">
                <a16:creationId xmlns:a16="http://schemas.microsoft.com/office/drawing/2014/main" id="{9041C28D-DDEF-4D42-E70C-CBF2508A1BDC}"/>
              </a:ext>
            </a:extLst>
          </p:cNvPr>
          <p:cNvPicPr>
            <a:picLocks noChangeAspect="1"/>
          </p:cNvPicPr>
          <p:nvPr/>
        </p:nvPicPr>
        <p:blipFill>
          <a:blip r:embed="rId2"/>
          <a:stretch>
            <a:fillRect/>
          </a:stretch>
        </p:blipFill>
        <p:spPr>
          <a:xfrm>
            <a:off x="2939191" y="746667"/>
            <a:ext cx="6055707" cy="3728182"/>
          </a:xfrm>
          <a:prstGeom prst="rect">
            <a:avLst/>
          </a:prstGeom>
        </p:spPr>
      </p:pic>
      <p:sp>
        <p:nvSpPr>
          <p:cNvPr id="6" name="TextBox 5">
            <a:extLst>
              <a:ext uri="{FF2B5EF4-FFF2-40B4-BE49-F238E27FC236}">
                <a16:creationId xmlns:a16="http://schemas.microsoft.com/office/drawing/2014/main" id="{82D33DC5-CCC6-3CE1-48A6-5734E40B8396}"/>
              </a:ext>
            </a:extLst>
          </p:cNvPr>
          <p:cNvSpPr txBox="1"/>
          <p:nvPr/>
        </p:nvSpPr>
        <p:spPr>
          <a:xfrm>
            <a:off x="308286" y="1279088"/>
            <a:ext cx="2286000" cy="2585323"/>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mj-lt"/>
              </a:rPr>
              <a:t>In this page the user can, post their message, thoughts etc. </a:t>
            </a:r>
          </a:p>
          <a:p>
            <a:pPr marL="285750" indent="-285750" algn="just">
              <a:buFont typeface="Arial" panose="020B0604020202020204" pitchFamily="34" charset="0"/>
              <a:buChar char="•"/>
            </a:pPr>
            <a:r>
              <a:rPr lang="en-US" sz="1800" dirty="0">
                <a:latin typeface="+mj-lt"/>
              </a:rPr>
              <a:t>Also, the user can see their post and posts done by the other users.</a:t>
            </a:r>
            <a:endParaRPr lang="en-IN" sz="1800" dirty="0">
              <a:latin typeface="+mj-lt"/>
            </a:endParaRPr>
          </a:p>
        </p:txBody>
      </p:sp>
    </p:spTree>
    <p:extLst>
      <p:ext uri="{BB962C8B-B14F-4D97-AF65-F5344CB8AC3E}">
        <p14:creationId xmlns:p14="http://schemas.microsoft.com/office/powerpoint/2010/main" val="1106624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3EFB3-0661-86C4-C49D-6CB74E0C22FE}"/>
              </a:ext>
            </a:extLst>
          </p:cNvPr>
          <p:cNvSpPr>
            <a:spLocks noGrp="1"/>
          </p:cNvSpPr>
          <p:nvPr>
            <p:ph type="title"/>
          </p:nvPr>
        </p:nvSpPr>
        <p:spPr/>
        <p:txBody>
          <a:bodyPr>
            <a:normAutofit fontScale="90000"/>
          </a:bodyPr>
          <a:lstStyle/>
          <a:p>
            <a:r>
              <a:rPr lang="en-IN" dirty="0"/>
              <a:t>Posting Message</a:t>
            </a:r>
          </a:p>
        </p:txBody>
      </p:sp>
      <p:sp>
        <p:nvSpPr>
          <p:cNvPr id="4" name="Footer Placeholder 3">
            <a:extLst>
              <a:ext uri="{FF2B5EF4-FFF2-40B4-BE49-F238E27FC236}">
                <a16:creationId xmlns:a16="http://schemas.microsoft.com/office/drawing/2014/main" id="{45572AB3-E320-9EA5-CE05-CCA4F729F323}"/>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CEA79A1D-A9C5-B6AE-4D8E-7A2F4C395851}"/>
              </a:ext>
            </a:extLst>
          </p:cNvPr>
          <p:cNvSpPr>
            <a:spLocks noGrp="1"/>
          </p:cNvSpPr>
          <p:nvPr>
            <p:ph type="sldNum" sz="quarter" idx="12"/>
          </p:nvPr>
        </p:nvSpPr>
        <p:spPr/>
        <p:txBody>
          <a:bodyPr/>
          <a:lstStyle/>
          <a:p>
            <a:fld id="{2BB9ACDB-B634-2347-95A4-245F21F5473B}" type="slidenum">
              <a:rPr lang="en-US" smtClean="0"/>
              <a:t>43</a:t>
            </a:fld>
            <a:endParaRPr lang="en-US"/>
          </a:p>
        </p:txBody>
      </p:sp>
      <p:pic>
        <p:nvPicPr>
          <p:cNvPr id="7" name="Picture 6">
            <a:extLst>
              <a:ext uri="{FF2B5EF4-FFF2-40B4-BE49-F238E27FC236}">
                <a16:creationId xmlns:a16="http://schemas.microsoft.com/office/drawing/2014/main" id="{3F917105-2BB6-FFCB-8215-8ED2F01E616A}"/>
              </a:ext>
            </a:extLst>
          </p:cNvPr>
          <p:cNvPicPr>
            <a:picLocks noChangeAspect="1"/>
          </p:cNvPicPr>
          <p:nvPr/>
        </p:nvPicPr>
        <p:blipFill>
          <a:blip r:embed="rId2"/>
          <a:stretch>
            <a:fillRect/>
          </a:stretch>
        </p:blipFill>
        <p:spPr>
          <a:xfrm>
            <a:off x="4223727" y="591344"/>
            <a:ext cx="4837723" cy="3960811"/>
          </a:xfrm>
          <a:prstGeom prst="rect">
            <a:avLst/>
          </a:prstGeom>
        </p:spPr>
      </p:pic>
      <p:sp>
        <p:nvSpPr>
          <p:cNvPr id="6" name="TextBox 5">
            <a:extLst>
              <a:ext uri="{FF2B5EF4-FFF2-40B4-BE49-F238E27FC236}">
                <a16:creationId xmlns:a16="http://schemas.microsoft.com/office/drawing/2014/main" id="{038D6B6E-B107-9CA3-EACD-337D68E7CAD7}"/>
              </a:ext>
            </a:extLst>
          </p:cNvPr>
          <p:cNvSpPr txBox="1"/>
          <p:nvPr/>
        </p:nvSpPr>
        <p:spPr>
          <a:xfrm>
            <a:off x="786063" y="866273"/>
            <a:ext cx="2767264" cy="3323987"/>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mj-lt"/>
              </a:rPr>
              <a:t>This screenshot shows that, text typed by the user. </a:t>
            </a:r>
            <a:br>
              <a:rPr lang="en-US" sz="1400" dirty="0">
                <a:latin typeface="+mj-lt"/>
              </a:rPr>
            </a:br>
            <a:r>
              <a:rPr lang="en-US" sz="1400" dirty="0">
                <a:latin typeface="+mj-lt"/>
              </a:rPr>
              <a:t>If user clicks post message, then, then typed text will be cleaned, pre-processed, vectorized and then it will be predicted using Random Forest trained model.</a:t>
            </a:r>
          </a:p>
          <a:p>
            <a:pPr algn="just"/>
            <a:endParaRPr lang="en-US" sz="1400" dirty="0">
              <a:latin typeface="+mj-lt"/>
            </a:endParaRPr>
          </a:p>
          <a:p>
            <a:pPr marL="285750" indent="-285750" algn="just">
              <a:buFont typeface="Arial" panose="020B0604020202020204" pitchFamily="34" charset="0"/>
              <a:buChar char="•"/>
            </a:pPr>
            <a:r>
              <a:rPr lang="en-US" sz="1400" dirty="0">
                <a:latin typeface="+mj-lt"/>
              </a:rPr>
              <a:t>If the text is detected as threat, then the message will not be posted in the community forum and then the system will directly report to the admin.</a:t>
            </a:r>
            <a:endParaRPr lang="en-IN" sz="1400" dirty="0">
              <a:latin typeface="+mj-lt"/>
            </a:endParaRPr>
          </a:p>
        </p:txBody>
      </p:sp>
    </p:spTree>
    <p:extLst>
      <p:ext uri="{BB962C8B-B14F-4D97-AF65-F5344CB8AC3E}">
        <p14:creationId xmlns:p14="http://schemas.microsoft.com/office/powerpoint/2010/main" val="5513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C5CC-9670-9D1B-5E74-E6E051B4E416}"/>
              </a:ext>
            </a:extLst>
          </p:cNvPr>
          <p:cNvSpPr>
            <a:spLocks noGrp="1"/>
          </p:cNvSpPr>
          <p:nvPr>
            <p:ph type="title"/>
          </p:nvPr>
        </p:nvSpPr>
        <p:spPr/>
        <p:txBody>
          <a:bodyPr>
            <a:normAutofit fontScale="90000"/>
          </a:bodyPr>
          <a:lstStyle/>
          <a:p>
            <a:r>
              <a:rPr lang="en-IN" dirty="0"/>
              <a:t>Updated Community Forum</a:t>
            </a:r>
          </a:p>
        </p:txBody>
      </p:sp>
      <p:sp>
        <p:nvSpPr>
          <p:cNvPr id="4" name="Footer Placeholder 3">
            <a:extLst>
              <a:ext uri="{FF2B5EF4-FFF2-40B4-BE49-F238E27FC236}">
                <a16:creationId xmlns:a16="http://schemas.microsoft.com/office/drawing/2014/main" id="{7B228A31-15F1-6546-803C-D6AD951797F0}"/>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B3F05843-7443-7EED-3281-634B4FBA1C12}"/>
              </a:ext>
            </a:extLst>
          </p:cNvPr>
          <p:cNvSpPr>
            <a:spLocks noGrp="1"/>
          </p:cNvSpPr>
          <p:nvPr>
            <p:ph type="sldNum" sz="quarter" idx="12"/>
          </p:nvPr>
        </p:nvSpPr>
        <p:spPr/>
        <p:txBody>
          <a:bodyPr/>
          <a:lstStyle/>
          <a:p>
            <a:fld id="{2BB9ACDB-B634-2347-95A4-245F21F5473B}" type="slidenum">
              <a:rPr lang="en-US" smtClean="0"/>
              <a:t>44</a:t>
            </a:fld>
            <a:endParaRPr lang="en-US"/>
          </a:p>
        </p:txBody>
      </p:sp>
      <p:pic>
        <p:nvPicPr>
          <p:cNvPr id="7" name="Picture 6">
            <a:extLst>
              <a:ext uri="{FF2B5EF4-FFF2-40B4-BE49-F238E27FC236}">
                <a16:creationId xmlns:a16="http://schemas.microsoft.com/office/drawing/2014/main" id="{AA044CB3-B7A5-E9AE-4631-E90B77F06E15}"/>
              </a:ext>
            </a:extLst>
          </p:cNvPr>
          <p:cNvPicPr>
            <a:picLocks noChangeAspect="1"/>
          </p:cNvPicPr>
          <p:nvPr/>
        </p:nvPicPr>
        <p:blipFill>
          <a:blip r:embed="rId2"/>
          <a:stretch>
            <a:fillRect/>
          </a:stretch>
        </p:blipFill>
        <p:spPr>
          <a:xfrm>
            <a:off x="2104806" y="1270762"/>
            <a:ext cx="4699441" cy="3496502"/>
          </a:xfrm>
          <a:prstGeom prst="rect">
            <a:avLst/>
          </a:prstGeom>
        </p:spPr>
      </p:pic>
      <p:sp>
        <p:nvSpPr>
          <p:cNvPr id="6" name="TextBox 5">
            <a:extLst>
              <a:ext uri="{FF2B5EF4-FFF2-40B4-BE49-F238E27FC236}">
                <a16:creationId xmlns:a16="http://schemas.microsoft.com/office/drawing/2014/main" id="{46264C1B-38F7-293E-C520-E676F136C77A}"/>
              </a:ext>
            </a:extLst>
          </p:cNvPr>
          <p:cNvSpPr txBox="1"/>
          <p:nvPr/>
        </p:nvSpPr>
        <p:spPr>
          <a:xfrm>
            <a:off x="457199" y="718792"/>
            <a:ext cx="6785811" cy="523220"/>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mj-lt"/>
              </a:rPr>
              <a:t>The system notifies the user as the posted message was predicted as threat and it was flagged and reported to the admin.</a:t>
            </a:r>
            <a:endParaRPr lang="en-IN" sz="1400" dirty="0">
              <a:latin typeface="+mj-lt"/>
            </a:endParaRPr>
          </a:p>
        </p:txBody>
      </p:sp>
    </p:spTree>
    <p:extLst>
      <p:ext uri="{BB962C8B-B14F-4D97-AF65-F5344CB8AC3E}">
        <p14:creationId xmlns:p14="http://schemas.microsoft.com/office/powerpoint/2010/main" val="30084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9232-3655-8B97-65C1-FA597AE9D453}"/>
              </a:ext>
            </a:extLst>
          </p:cNvPr>
          <p:cNvSpPr>
            <a:spLocks noGrp="1"/>
          </p:cNvSpPr>
          <p:nvPr>
            <p:ph type="title"/>
          </p:nvPr>
        </p:nvSpPr>
        <p:spPr/>
        <p:txBody>
          <a:bodyPr>
            <a:normAutofit fontScale="90000"/>
          </a:bodyPr>
          <a:lstStyle/>
          <a:p>
            <a:r>
              <a:rPr lang="en-IN" dirty="0"/>
              <a:t>Admin Dashboard</a:t>
            </a:r>
          </a:p>
        </p:txBody>
      </p:sp>
      <p:sp>
        <p:nvSpPr>
          <p:cNvPr id="4" name="Footer Placeholder 3">
            <a:extLst>
              <a:ext uri="{FF2B5EF4-FFF2-40B4-BE49-F238E27FC236}">
                <a16:creationId xmlns:a16="http://schemas.microsoft.com/office/drawing/2014/main" id="{8360F831-1025-9E1F-C85E-88D20374DF4D}"/>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9810BFDD-CF77-B647-099E-3D94B25CFF45}"/>
              </a:ext>
            </a:extLst>
          </p:cNvPr>
          <p:cNvSpPr>
            <a:spLocks noGrp="1"/>
          </p:cNvSpPr>
          <p:nvPr>
            <p:ph type="sldNum" sz="quarter" idx="12"/>
          </p:nvPr>
        </p:nvSpPr>
        <p:spPr/>
        <p:txBody>
          <a:bodyPr/>
          <a:lstStyle/>
          <a:p>
            <a:fld id="{2BB9ACDB-B634-2347-95A4-245F21F5473B}" type="slidenum">
              <a:rPr lang="en-US" smtClean="0"/>
              <a:t>45</a:t>
            </a:fld>
            <a:endParaRPr lang="en-US"/>
          </a:p>
        </p:txBody>
      </p:sp>
      <p:sp>
        <p:nvSpPr>
          <p:cNvPr id="8" name="TextBox 7">
            <a:extLst>
              <a:ext uri="{FF2B5EF4-FFF2-40B4-BE49-F238E27FC236}">
                <a16:creationId xmlns:a16="http://schemas.microsoft.com/office/drawing/2014/main" id="{FB844D7E-6A65-0F11-C1FF-A8EFCE95431A}"/>
              </a:ext>
            </a:extLst>
          </p:cNvPr>
          <p:cNvSpPr txBox="1"/>
          <p:nvPr/>
        </p:nvSpPr>
        <p:spPr>
          <a:xfrm>
            <a:off x="642691" y="681031"/>
            <a:ext cx="8133985" cy="738664"/>
          </a:xfrm>
          <a:prstGeom prst="rect">
            <a:avLst/>
          </a:prstGeom>
          <a:noFill/>
        </p:spPr>
        <p:txBody>
          <a:bodyPr wrap="square" rtlCol="0">
            <a:spAutoFit/>
          </a:bodyPr>
          <a:lstStyle/>
          <a:p>
            <a:r>
              <a:rPr lang="en-US" sz="1400" dirty="0">
                <a:latin typeface="+mj-lt"/>
              </a:rPr>
              <a:t>Admin dashboard list the number of records that are detected as threats with their ids and details. If admin clicks block button in the row, then the respective user will be blocked permanently and they unable to login.</a:t>
            </a:r>
            <a:endParaRPr lang="en-IN" sz="1400" dirty="0">
              <a:latin typeface="+mj-lt"/>
            </a:endParaRPr>
          </a:p>
        </p:txBody>
      </p:sp>
      <p:pic>
        <p:nvPicPr>
          <p:cNvPr id="10" name="Picture 9">
            <a:extLst>
              <a:ext uri="{FF2B5EF4-FFF2-40B4-BE49-F238E27FC236}">
                <a16:creationId xmlns:a16="http://schemas.microsoft.com/office/drawing/2014/main" id="{B4A22F92-F84C-D8ED-E8E7-57766C45DC37}"/>
              </a:ext>
            </a:extLst>
          </p:cNvPr>
          <p:cNvPicPr>
            <a:picLocks noChangeAspect="1"/>
          </p:cNvPicPr>
          <p:nvPr/>
        </p:nvPicPr>
        <p:blipFill>
          <a:blip r:embed="rId2"/>
          <a:stretch>
            <a:fillRect/>
          </a:stretch>
        </p:blipFill>
        <p:spPr>
          <a:xfrm>
            <a:off x="734644" y="1486051"/>
            <a:ext cx="8229601" cy="3080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6612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DBF2-15AA-3862-488A-EE648FBD22E7}"/>
              </a:ext>
            </a:extLst>
          </p:cNvPr>
          <p:cNvSpPr>
            <a:spLocks noGrp="1"/>
          </p:cNvSpPr>
          <p:nvPr>
            <p:ph type="title"/>
          </p:nvPr>
        </p:nvSpPr>
        <p:spPr/>
        <p:txBody>
          <a:bodyPr>
            <a:normAutofit fontScale="90000"/>
          </a:bodyPr>
          <a:lstStyle/>
          <a:p>
            <a:r>
              <a:rPr lang="en-IN" dirty="0"/>
              <a:t>Admin (Statistics – Bar Chart)</a:t>
            </a:r>
          </a:p>
        </p:txBody>
      </p:sp>
      <p:sp>
        <p:nvSpPr>
          <p:cNvPr id="4" name="Footer Placeholder 3">
            <a:extLst>
              <a:ext uri="{FF2B5EF4-FFF2-40B4-BE49-F238E27FC236}">
                <a16:creationId xmlns:a16="http://schemas.microsoft.com/office/drawing/2014/main" id="{BB407C55-08C6-1104-D779-F605CAC6F590}"/>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D2F23C01-9C26-12F8-20F5-2F62972C932B}"/>
              </a:ext>
            </a:extLst>
          </p:cNvPr>
          <p:cNvSpPr>
            <a:spLocks noGrp="1"/>
          </p:cNvSpPr>
          <p:nvPr>
            <p:ph type="sldNum" sz="quarter" idx="12"/>
          </p:nvPr>
        </p:nvSpPr>
        <p:spPr/>
        <p:txBody>
          <a:bodyPr/>
          <a:lstStyle/>
          <a:p>
            <a:fld id="{2BB9ACDB-B634-2347-95A4-245F21F5473B}" type="slidenum">
              <a:rPr lang="en-US" smtClean="0"/>
              <a:t>46</a:t>
            </a:fld>
            <a:endParaRPr lang="en-US"/>
          </a:p>
        </p:txBody>
      </p:sp>
      <p:pic>
        <p:nvPicPr>
          <p:cNvPr id="7" name="Picture 6">
            <a:extLst>
              <a:ext uri="{FF2B5EF4-FFF2-40B4-BE49-F238E27FC236}">
                <a16:creationId xmlns:a16="http://schemas.microsoft.com/office/drawing/2014/main" id="{6981D962-02B6-2383-C029-0CAECF440340}"/>
              </a:ext>
            </a:extLst>
          </p:cNvPr>
          <p:cNvPicPr>
            <a:picLocks noChangeAspect="1"/>
          </p:cNvPicPr>
          <p:nvPr/>
        </p:nvPicPr>
        <p:blipFill>
          <a:blip r:embed="rId2"/>
          <a:stretch>
            <a:fillRect/>
          </a:stretch>
        </p:blipFill>
        <p:spPr>
          <a:xfrm>
            <a:off x="4861124" y="746667"/>
            <a:ext cx="4200326" cy="4001148"/>
          </a:xfrm>
          <a:prstGeom prst="rect">
            <a:avLst/>
          </a:prstGeom>
        </p:spPr>
      </p:pic>
      <p:sp>
        <p:nvSpPr>
          <p:cNvPr id="6" name="TextBox 5">
            <a:extLst>
              <a:ext uri="{FF2B5EF4-FFF2-40B4-BE49-F238E27FC236}">
                <a16:creationId xmlns:a16="http://schemas.microsoft.com/office/drawing/2014/main" id="{C8994524-2CEB-D74C-7EB4-CEF4CF4E7E51}"/>
              </a:ext>
            </a:extLst>
          </p:cNvPr>
          <p:cNvSpPr txBox="1"/>
          <p:nvPr/>
        </p:nvSpPr>
        <p:spPr>
          <a:xfrm>
            <a:off x="457200" y="1546911"/>
            <a:ext cx="4572000"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If the admin clicks show visuals button, then admin can see graphical representation for distribution of detected threats with its categories.</a:t>
            </a:r>
            <a:endParaRPr lang="en-IN" dirty="0">
              <a:latin typeface="+mj-lt"/>
            </a:endParaRPr>
          </a:p>
        </p:txBody>
      </p:sp>
    </p:spTree>
    <p:extLst>
      <p:ext uri="{BB962C8B-B14F-4D97-AF65-F5344CB8AC3E}">
        <p14:creationId xmlns:p14="http://schemas.microsoft.com/office/powerpoint/2010/main" val="2327108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B1FE4-93AC-A1C8-04C1-E963C678845F}"/>
              </a:ext>
            </a:extLst>
          </p:cNvPr>
          <p:cNvSpPr>
            <a:spLocks noGrp="1"/>
          </p:cNvSpPr>
          <p:nvPr>
            <p:ph type="title"/>
          </p:nvPr>
        </p:nvSpPr>
        <p:spPr/>
        <p:txBody>
          <a:bodyPr>
            <a:normAutofit fontScale="90000"/>
          </a:bodyPr>
          <a:lstStyle/>
          <a:p>
            <a:r>
              <a:rPr lang="en-IN" dirty="0"/>
              <a:t>Notification of Blocked User</a:t>
            </a:r>
          </a:p>
        </p:txBody>
      </p:sp>
      <p:sp>
        <p:nvSpPr>
          <p:cNvPr id="4" name="Footer Placeholder 3">
            <a:extLst>
              <a:ext uri="{FF2B5EF4-FFF2-40B4-BE49-F238E27FC236}">
                <a16:creationId xmlns:a16="http://schemas.microsoft.com/office/drawing/2014/main" id="{D3374A6C-54D4-2D91-8E52-CAB5DED9DBA0}"/>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37FF40D2-BCFE-EA84-3D6E-F8E978E1796A}"/>
              </a:ext>
            </a:extLst>
          </p:cNvPr>
          <p:cNvSpPr>
            <a:spLocks noGrp="1"/>
          </p:cNvSpPr>
          <p:nvPr>
            <p:ph type="sldNum" sz="quarter" idx="12"/>
          </p:nvPr>
        </p:nvSpPr>
        <p:spPr/>
        <p:txBody>
          <a:bodyPr/>
          <a:lstStyle/>
          <a:p>
            <a:fld id="{2BB9ACDB-B634-2347-95A4-245F21F5473B}" type="slidenum">
              <a:rPr lang="en-US" smtClean="0"/>
              <a:t>47</a:t>
            </a:fld>
            <a:endParaRPr lang="en-US"/>
          </a:p>
        </p:txBody>
      </p:sp>
      <p:pic>
        <p:nvPicPr>
          <p:cNvPr id="7" name="Picture 6">
            <a:extLst>
              <a:ext uri="{FF2B5EF4-FFF2-40B4-BE49-F238E27FC236}">
                <a16:creationId xmlns:a16="http://schemas.microsoft.com/office/drawing/2014/main" id="{B19793F3-1720-EAF5-334E-FBD92133F438}"/>
              </a:ext>
            </a:extLst>
          </p:cNvPr>
          <p:cNvPicPr>
            <a:picLocks noChangeAspect="1"/>
          </p:cNvPicPr>
          <p:nvPr/>
        </p:nvPicPr>
        <p:blipFill>
          <a:blip r:embed="rId2"/>
          <a:stretch>
            <a:fillRect/>
          </a:stretch>
        </p:blipFill>
        <p:spPr>
          <a:xfrm>
            <a:off x="1934284" y="1441894"/>
            <a:ext cx="2859965" cy="3339516"/>
          </a:xfrm>
          <a:prstGeom prst="rect">
            <a:avLst/>
          </a:prstGeom>
        </p:spPr>
      </p:pic>
      <p:pic>
        <p:nvPicPr>
          <p:cNvPr id="9" name="Picture 8">
            <a:extLst>
              <a:ext uri="{FF2B5EF4-FFF2-40B4-BE49-F238E27FC236}">
                <a16:creationId xmlns:a16="http://schemas.microsoft.com/office/drawing/2014/main" id="{7FDF93BE-8AE1-6C34-EDC7-DE1F84A40D82}"/>
              </a:ext>
            </a:extLst>
          </p:cNvPr>
          <p:cNvPicPr>
            <a:picLocks noChangeAspect="1"/>
          </p:cNvPicPr>
          <p:nvPr/>
        </p:nvPicPr>
        <p:blipFill>
          <a:blip r:embed="rId3"/>
          <a:stretch>
            <a:fillRect/>
          </a:stretch>
        </p:blipFill>
        <p:spPr>
          <a:xfrm>
            <a:off x="5192475" y="1441894"/>
            <a:ext cx="3068875" cy="3353663"/>
          </a:xfrm>
          <a:prstGeom prst="rect">
            <a:avLst/>
          </a:prstGeom>
        </p:spPr>
      </p:pic>
      <p:sp>
        <p:nvSpPr>
          <p:cNvPr id="6" name="TextBox 5">
            <a:extLst>
              <a:ext uri="{FF2B5EF4-FFF2-40B4-BE49-F238E27FC236}">
                <a16:creationId xmlns:a16="http://schemas.microsoft.com/office/drawing/2014/main" id="{CD41261E-8B47-516E-D759-37D545E1CF5F}"/>
              </a:ext>
            </a:extLst>
          </p:cNvPr>
          <p:cNvSpPr txBox="1"/>
          <p:nvPr/>
        </p:nvSpPr>
        <p:spPr>
          <a:xfrm>
            <a:off x="529388" y="746667"/>
            <a:ext cx="6398461" cy="646331"/>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mj-lt"/>
              </a:rPr>
              <a:t>If blocked user wants to login into the community, then it will notify that, “your account was blocked!”. </a:t>
            </a:r>
            <a:endParaRPr lang="en-IN" dirty="0">
              <a:latin typeface="+mj-lt"/>
            </a:endParaRPr>
          </a:p>
        </p:txBody>
      </p:sp>
    </p:spTree>
    <p:extLst>
      <p:ext uri="{BB962C8B-B14F-4D97-AF65-F5344CB8AC3E}">
        <p14:creationId xmlns:p14="http://schemas.microsoft.com/office/powerpoint/2010/main" val="3953362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73490-586E-E0A2-BAA7-75B430A5749E}"/>
              </a:ext>
            </a:extLst>
          </p:cNvPr>
          <p:cNvSpPr>
            <a:spLocks noGrp="1"/>
          </p:cNvSpPr>
          <p:nvPr>
            <p:ph type="title"/>
          </p:nvPr>
        </p:nvSpPr>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55D4469D-71E8-5BBF-0C57-6A8E2AD38DC3}"/>
              </a:ext>
            </a:extLst>
          </p:cNvPr>
          <p:cNvSpPr>
            <a:spLocks noGrp="1"/>
          </p:cNvSpPr>
          <p:nvPr>
            <p:ph sz="half" idx="1"/>
          </p:nvPr>
        </p:nvSpPr>
        <p:spPr/>
        <p:txBody>
          <a:bodyPr>
            <a:normAutofit fontScale="47500" lnSpcReduction="20000"/>
          </a:bodyPr>
          <a:lstStyle/>
          <a:p>
            <a:r>
              <a:rPr lang="en-IN" dirty="0"/>
              <a:t>Bhardwaj, A.K., Dutta, P.K. and </a:t>
            </a:r>
            <a:r>
              <a:rPr lang="en-IN" dirty="0" err="1"/>
              <a:t>Chintale</a:t>
            </a:r>
            <a:r>
              <a:rPr lang="en-IN" dirty="0"/>
              <a:t>, P. (2024) 'AI-Powered Anomaly Detection for Kubernetes Security: A Systematic Approach to Identifying Threats,' Deleted Journal, 2024, pp. 142–148. </a:t>
            </a:r>
            <a:r>
              <a:rPr lang="en-IN" dirty="0">
                <a:hlinkClick r:id="rId2"/>
              </a:rPr>
              <a:t>https://doi.org/10.58496/bjml/2024/014</a:t>
            </a:r>
            <a:r>
              <a:rPr lang="en-IN" dirty="0"/>
              <a:t>.</a:t>
            </a:r>
          </a:p>
          <a:p>
            <a:r>
              <a:rPr lang="en-IN" dirty="0"/>
              <a:t>Bibi, I., </a:t>
            </a:r>
            <a:r>
              <a:rPr lang="en-IN" dirty="0" err="1"/>
              <a:t>Akhunzada</a:t>
            </a:r>
            <a:r>
              <a:rPr lang="en-IN" dirty="0"/>
              <a:t>, A. and Kumar, N. (2022) 'Deep AI-Powered cyber threat analysis in </a:t>
            </a:r>
            <a:r>
              <a:rPr lang="en-IN" dirty="0" err="1"/>
              <a:t>IIoT</a:t>
            </a:r>
            <a:r>
              <a:rPr lang="en-IN" dirty="0"/>
              <a:t>,' IEEE Internet of Things Journal, 10(9), pp. 7749–7760. </a:t>
            </a:r>
            <a:r>
              <a:rPr lang="en-IN" dirty="0">
                <a:hlinkClick r:id="rId3"/>
              </a:rPr>
              <a:t>https://doi.org/10.1109/jiot.2022.3229722</a:t>
            </a:r>
            <a:r>
              <a:rPr lang="en-IN" dirty="0"/>
              <a:t>.</a:t>
            </a:r>
          </a:p>
          <a:p>
            <a:r>
              <a:rPr lang="en-IN" dirty="0" err="1"/>
              <a:t>Mallikarjunaradhya</a:t>
            </a:r>
            <a:r>
              <a:rPr lang="en-IN" dirty="0"/>
              <a:t>, V., </a:t>
            </a:r>
            <a:r>
              <a:rPr lang="en-IN" dirty="0" err="1"/>
              <a:t>Pothukuchi</a:t>
            </a:r>
            <a:r>
              <a:rPr lang="en-IN" dirty="0"/>
              <a:t>, A.S. and Kota, L.V. (2023) 'Overview of the strategic advantages of AI-Powered Threat intelligence in the cloud,' Journal of Science &amp; Technology, 4(4), pp. 1–12. </a:t>
            </a:r>
            <a:r>
              <a:rPr lang="en-IN" dirty="0">
                <a:hlinkClick r:id="rId4"/>
              </a:rPr>
              <a:t>https://doi.org/10.55662/jst.2023.4401</a:t>
            </a:r>
            <a:r>
              <a:rPr lang="en-IN" dirty="0"/>
              <a:t>.</a:t>
            </a:r>
          </a:p>
          <a:p>
            <a:r>
              <a:rPr lang="en-IN" dirty="0" err="1"/>
              <a:t>Nacheva</a:t>
            </a:r>
            <a:r>
              <a:rPr lang="en-IN" dirty="0"/>
              <a:t>, R. and </a:t>
            </a:r>
            <a:r>
              <a:rPr lang="en-IN" dirty="0" err="1"/>
              <a:t>Azeroual</a:t>
            </a:r>
            <a:r>
              <a:rPr lang="en-IN" dirty="0"/>
              <a:t>, O. (2024) 'Security of AI-Powered Systems: threat intelligence on the edge,' 2020 4th International Symposium on Multidisciplinary Studies and Innovative Technologies (ISMSIT), pp. 1–6. </a:t>
            </a:r>
            <a:r>
              <a:rPr lang="en-IN" dirty="0">
                <a:hlinkClick r:id="rId5"/>
              </a:rPr>
              <a:t>https://doi.org/10.1109/ismsit63511.2024.10757185</a:t>
            </a:r>
            <a:r>
              <a:rPr lang="en-IN" dirty="0"/>
              <a:t>.</a:t>
            </a:r>
          </a:p>
          <a:p>
            <a:r>
              <a:rPr lang="en-IN" dirty="0" err="1"/>
              <a:t>Unlu</a:t>
            </a:r>
            <a:r>
              <a:rPr lang="en-IN" dirty="0"/>
              <a:t>, O. (2025) 'Top cloud security Statistics in 2024,' Edge Delta, 17 January. https://edgedelta.com/company/blog/cloud-security-statistics#:~:text=See%20Edge%20Delta%20in%20Action&amp;text=However%2C%20the%20cloud%20is%20not,users'%20statistics%2C%20and%20more.&amp;text=The%20cloud%20security%20market%20was%20valued%20at%20$20.54%20billion%20worldwide%20in%202022.&amp;text=Data%20breaches%20exposed%20more%20than,the%20fourth%20quarter%20of%202023.&amp;text=Large%20enterprises%20hold%20the%20most%20significant%20cloud%20security%20market%20with%2079%25.</a:t>
            </a:r>
          </a:p>
          <a:p>
            <a:r>
              <a:rPr lang="en-IN" dirty="0"/>
              <a:t>Wang, B.-X., Chen, J.-L. and Yu, C.-L. (2022) 'An AI-Powered Network Threat Detection System,' IEEE Access, 10, pp. 54029–54037. </a:t>
            </a:r>
            <a:r>
              <a:rPr lang="en-IN" dirty="0">
                <a:hlinkClick r:id="rId6"/>
              </a:rPr>
              <a:t>https://doi.org/10.1109/access.2022.3175886</a:t>
            </a:r>
            <a:r>
              <a:rPr lang="en-IN" dirty="0"/>
              <a:t>. </a:t>
            </a:r>
          </a:p>
          <a:p>
            <a:endParaRPr lang="en-IN" dirty="0"/>
          </a:p>
        </p:txBody>
      </p:sp>
      <p:sp>
        <p:nvSpPr>
          <p:cNvPr id="4" name="Footer Placeholder 3">
            <a:extLst>
              <a:ext uri="{FF2B5EF4-FFF2-40B4-BE49-F238E27FC236}">
                <a16:creationId xmlns:a16="http://schemas.microsoft.com/office/drawing/2014/main" id="{A77F5994-0532-B61E-C215-11B8956EDFBD}"/>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A786A2B5-A0E3-59E5-BE3D-03249B2EB56E}"/>
              </a:ext>
            </a:extLst>
          </p:cNvPr>
          <p:cNvSpPr>
            <a:spLocks noGrp="1"/>
          </p:cNvSpPr>
          <p:nvPr>
            <p:ph type="sldNum" sz="quarter" idx="12"/>
          </p:nvPr>
        </p:nvSpPr>
        <p:spPr/>
        <p:txBody>
          <a:bodyPr/>
          <a:lstStyle/>
          <a:p>
            <a:fld id="{2BB9ACDB-B634-2347-95A4-245F21F5473B}" type="slidenum">
              <a:rPr lang="en-US" smtClean="0"/>
              <a:t>48</a:t>
            </a:fld>
            <a:endParaRPr lang="en-US"/>
          </a:p>
        </p:txBody>
      </p:sp>
    </p:spTree>
    <p:extLst>
      <p:ext uri="{BB962C8B-B14F-4D97-AF65-F5344CB8AC3E}">
        <p14:creationId xmlns:p14="http://schemas.microsoft.com/office/powerpoint/2010/main" val="644856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66BF-1774-EAA7-4215-39EB20197F20}"/>
              </a:ext>
            </a:extLst>
          </p:cNvPr>
          <p:cNvSpPr>
            <a:spLocks noGrp="1"/>
          </p:cNvSpPr>
          <p:nvPr>
            <p:ph type="title"/>
          </p:nvPr>
        </p:nvSpPr>
        <p:spPr/>
        <p:txBody>
          <a:bodyPr>
            <a:normAutofit fontScale="90000"/>
          </a:bodyPr>
          <a:lstStyle/>
          <a:p>
            <a:r>
              <a:rPr lang="en-US" dirty="0"/>
              <a:t>Background Study</a:t>
            </a:r>
            <a:endParaRPr lang="en-IN" dirty="0"/>
          </a:p>
        </p:txBody>
      </p:sp>
      <p:sp>
        <p:nvSpPr>
          <p:cNvPr id="3" name="Content Placeholder 2">
            <a:extLst>
              <a:ext uri="{FF2B5EF4-FFF2-40B4-BE49-F238E27FC236}">
                <a16:creationId xmlns:a16="http://schemas.microsoft.com/office/drawing/2014/main" id="{8CAD5015-7EFB-BA6D-838E-10CC03F12EF6}"/>
              </a:ext>
            </a:extLst>
          </p:cNvPr>
          <p:cNvSpPr>
            <a:spLocks noGrp="1"/>
          </p:cNvSpPr>
          <p:nvPr>
            <p:ph sz="half" idx="1"/>
          </p:nvPr>
        </p:nvSpPr>
        <p:spPr/>
        <p:txBody>
          <a:bodyPr>
            <a:normAutofit fontScale="92500" lnSpcReduction="20000"/>
          </a:bodyPr>
          <a:lstStyle/>
          <a:p>
            <a:pPr marL="0" indent="0">
              <a:buNone/>
            </a:pPr>
            <a:r>
              <a:rPr lang="en-US" b="1" dirty="0"/>
              <a:t>Industry Challenges:</a:t>
            </a:r>
          </a:p>
          <a:p>
            <a:pPr lvl="1"/>
            <a:r>
              <a:rPr lang="en-US" dirty="0"/>
              <a:t>69% of organizations have reported data breaches or exposures caused by multi-cloud security misconfigurations(</a:t>
            </a:r>
            <a:r>
              <a:rPr lang="en-US" dirty="0" err="1"/>
              <a:t>Unlu</a:t>
            </a:r>
            <a:r>
              <a:rPr lang="en-US" dirty="0"/>
              <a:t>, </a:t>
            </a:r>
            <a:r>
              <a:rPr lang="en-US"/>
              <a:t>2025).</a:t>
            </a:r>
            <a:endParaRPr lang="en-US" dirty="0"/>
          </a:p>
          <a:p>
            <a:pPr lvl="1"/>
            <a:r>
              <a:rPr lang="en-US" dirty="0"/>
              <a:t>96% of organizations face challenges in implementing effective cloud strategies.</a:t>
            </a:r>
          </a:p>
          <a:p>
            <a:pPr marL="0" indent="0">
              <a:buNone/>
            </a:pPr>
            <a:r>
              <a:rPr lang="en-US" b="1" dirty="0"/>
              <a:t>Cloud Security Incidents:</a:t>
            </a:r>
          </a:p>
          <a:p>
            <a:pPr lvl="1"/>
            <a:r>
              <a:rPr lang="en-US" dirty="0"/>
              <a:t>80% of companies reported experiencing cloud security incidents in 2023, with 27% of public cloud incidents, marking a significant rise from 10% the previous year.</a:t>
            </a:r>
          </a:p>
          <a:p>
            <a:endParaRPr lang="en-IN" dirty="0"/>
          </a:p>
        </p:txBody>
      </p:sp>
      <p:sp>
        <p:nvSpPr>
          <p:cNvPr id="4" name="Footer Placeholder 3">
            <a:extLst>
              <a:ext uri="{FF2B5EF4-FFF2-40B4-BE49-F238E27FC236}">
                <a16:creationId xmlns:a16="http://schemas.microsoft.com/office/drawing/2014/main" id="{25946732-9C29-B544-7151-0298CED3F296}"/>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CA29458C-08EC-F356-2948-371FFE35F18B}"/>
              </a:ext>
            </a:extLst>
          </p:cNvPr>
          <p:cNvSpPr>
            <a:spLocks noGrp="1"/>
          </p:cNvSpPr>
          <p:nvPr>
            <p:ph type="sldNum" sz="quarter" idx="12"/>
          </p:nvPr>
        </p:nvSpPr>
        <p:spPr/>
        <p:txBody>
          <a:bodyPr/>
          <a:lstStyle/>
          <a:p>
            <a:fld id="{2BB9ACDB-B634-2347-95A4-245F21F5473B}" type="slidenum">
              <a:rPr lang="en-US" smtClean="0"/>
              <a:t>5</a:t>
            </a:fld>
            <a:endParaRPr lang="en-US"/>
          </a:p>
        </p:txBody>
      </p:sp>
    </p:spTree>
    <p:extLst>
      <p:ext uri="{BB962C8B-B14F-4D97-AF65-F5344CB8AC3E}">
        <p14:creationId xmlns:p14="http://schemas.microsoft.com/office/powerpoint/2010/main" val="3436905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28FE-4DFE-A0D3-2D8E-9030B0E418B3}"/>
              </a:ext>
            </a:extLst>
          </p:cNvPr>
          <p:cNvSpPr>
            <a:spLocks noGrp="1"/>
          </p:cNvSpPr>
          <p:nvPr>
            <p:ph type="title"/>
          </p:nvPr>
        </p:nvSpPr>
        <p:spPr>
          <a:xfrm>
            <a:off x="457200" y="205979"/>
            <a:ext cx="8229600" cy="857250"/>
          </a:xfrm>
        </p:spPr>
        <p:txBody>
          <a:bodyPr anchor="ctr">
            <a:normAutofit/>
          </a:bodyPr>
          <a:lstStyle/>
          <a:p>
            <a:r>
              <a:rPr lang="en-IN" cap="none" dirty="0"/>
              <a:t>Background study</a:t>
            </a:r>
          </a:p>
        </p:txBody>
      </p:sp>
      <p:sp>
        <p:nvSpPr>
          <p:cNvPr id="3" name="Content Placeholder 2">
            <a:extLst>
              <a:ext uri="{FF2B5EF4-FFF2-40B4-BE49-F238E27FC236}">
                <a16:creationId xmlns:a16="http://schemas.microsoft.com/office/drawing/2014/main" id="{1609E740-BBE3-5345-8752-00F3D8B1749F}"/>
              </a:ext>
            </a:extLst>
          </p:cNvPr>
          <p:cNvSpPr>
            <a:spLocks noGrp="1"/>
          </p:cNvSpPr>
          <p:nvPr>
            <p:ph sz="half" idx="4294967295"/>
          </p:nvPr>
        </p:nvSpPr>
        <p:spPr>
          <a:xfrm>
            <a:off x="457199" y="1253728"/>
            <a:ext cx="4011283" cy="3102612"/>
          </a:xfrm>
        </p:spPr>
        <p:txBody>
          <a:bodyPr anchor="t">
            <a:normAutofit lnSpcReduction="10000"/>
          </a:bodyPr>
          <a:lstStyle/>
          <a:p>
            <a:pPr marL="0" indent="0" algn="just">
              <a:lnSpc>
                <a:spcPct val="90000"/>
              </a:lnSpc>
              <a:buNone/>
            </a:pPr>
            <a:r>
              <a:rPr lang="en-US" sz="2000" b="1" kern="1200" dirty="0"/>
              <a:t>Cloud Adoption Trends:</a:t>
            </a:r>
          </a:p>
          <a:p>
            <a:pPr marL="400050" lvl="1" algn="just">
              <a:lnSpc>
                <a:spcPct val="90000"/>
              </a:lnSpc>
            </a:pPr>
            <a:r>
              <a:rPr lang="en-US" sz="1200" kern="1200" dirty="0"/>
              <a:t>76% of enterprises are adopting multi-cloud strategies(</a:t>
            </a:r>
            <a:r>
              <a:rPr lang="en-US" sz="1200" kern="1200" dirty="0" err="1"/>
              <a:t>Unlu</a:t>
            </a:r>
            <a:r>
              <a:rPr lang="en-US" sz="1200" kern="1200" dirty="0"/>
              <a:t>, 2025).</a:t>
            </a:r>
          </a:p>
          <a:p>
            <a:pPr marL="400050" lvl="1" algn="just">
              <a:lnSpc>
                <a:spcPct val="90000"/>
              </a:lnSpc>
            </a:pPr>
            <a:r>
              <a:rPr lang="en-US" sz="1200" kern="1200" dirty="0"/>
              <a:t>35% of industries host over 50% of their workloads in the cloud, with 29% planning further migration.</a:t>
            </a:r>
          </a:p>
          <a:p>
            <a:pPr marL="0" indent="0" algn="just">
              <a:lnSpc>
                <a:spcPct val="90000"/>
              </a:lnSpc>
              <a:buNone/>
            </a:pPr>
            <a:r>
              <a:rPr lang="en-US" sz="2000" b="1" kern="1200" dirty="0"/>
              <a:t>Market Statistics:</a:t>
            </a:r>
          </a:p>
          <a:p>
            <a:pPr marL="400050" lvl="1" algn="just">
              <a:lnSpc>
                <a:spcPct val="90000"/>
              </a:lnSpc>
            </a:pPr>
            <a:r>
              <a:rPr lang="en-US" sz="1200" kern="1200" dirty="0"/>
              <a:t>The cloud security market was valued at $20.54 billion in 2022, indicating its growing significance for businesses globally.</a:t>
            </a:r>
          </a:p>
          <a:p>
            <a:pPr marL="400050" lvl="1" algn="just">
              <a:lnSpc>
                <a:spcPct val="90000"/>
              </a:lnSpc>
            </a:pPr>
            <a:r>
              <a:rPr lang="en-US" sz="1200" kern="1200" dirty="0"/>
              <a:t>IBM dominates the market with a 21% share, reflecting its leadership in the cloud security industry.</a:t>
            </a:r>
          </a:p>
          <a:p>
            <a:pPr marL="400050" lvl="1" algn="just">
              <a:lnSpc>
                <a:spcPct val="90000"/>
              </a:lnSpc>
            </a:pPr>
            <a:r>
              <a:rPr lang="en-US" sz="1200" kern="1200" dirty="0"/>
              <a:t>Data Breaches: In the fourth quarter of 2023, more than 8 million records were exposed due to data breaches, underscoring the pressing need for robust cloud security measures.</a:t>
            </a:r>
          </a:p>
          <a:p>
            <a:pPr marL="0" algn="just">
              <a:lnSpc>
                <a:spcPct val="90000"/>
              </a:lnSpc>
            </a:pPr>
            <a:endParaRPr lang="en-US" sz="2000" kern="1200" dirty="0"/>
          </a:p>
        </p:txBody>
      </p:sp>
      <p:pic>
        <p:nvPicPr>
          <p:cNvPr id="4098" name="Picture 2" descr="Market key players of cloud security">
            <a:extLst>
              <a:ext uri="{FF2B5EF4-FFF2-40B4-BE49-F238E27FC236}">
                <a16:creationId xmlns:a16="http://schemas.microsoft.com/office/drawing/2014/main" id="{3AEC2C4E-7B73-6547-2E59-EF187AB20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8257" b="4"/>
          <a:stretch/>
        </p:blipFill>
        <p:spPr bwMode="auto">
          <a:xfrm>
            <a:off x="4762502" y="939546"/>
            <a:ext cx="3924300" cy="3264408"/>
          </a:xfrm>
          <a:prstGeom prst="rect">
            <a:avLst/>
          </a:prstGeom>
          <a:solidFill>
            <a:srgbClr val="FFFFFF"/>
          </a:solidFill>
        </p:spPr>
      </p:pic>
      <p:sp>
        <p:nvSpPr>
          <p:cNvPr id="4" name="Footer Placeholder 3">
            <a:extLst>
              <a:ext uri="{FF2B5EF4-FFF2-40B4-BE49-F238E27FC236}">
                <a16:creationId xmlns:a16="http://schemas.microsoft.com/office/drawing/2014/main" id="{23DE3594-D40F-35FD-2FE2-74579CA04CE0}"/>
              </a:ext>
            </a:extLst>
          </p:cNvPr>
          <p:cNvSpPr>
            <a:spLocks noGrp="1"/>
          </p:cNvSpPr>
          <p:nvPr>
            <p:ph type="ftr" sz="quarter" idx="4294967295"/>
          </p:nvPr>
        </p:nvSpPr>
        <p:spPr>
          <a:xfrm>
            <a:off x="1663700" y="4767263"/>
            <a:ext cx="5797550" cy="273844"/>
          </a:xfrm>
        </p:spPr>
        <p:txBody>
          <a:bodyPr/>
          <a:lstStyle/>
          <a:p>
            <a:pPr>
              <a:spcAft>
                <a:spcPts val="600"/>
              </a:spcAft>
            </a:pPr>
            <a:r>
              <a:rPr lang="en-US"/>
              <a:t>Group NUMBER, PROJECTTITLE</a:t>
            </a:r>
          </a:p>
        </p:txBody>
      </p:sp>
      <p:sp>
        <p:nvSpPr>
          <p:cNvPr id="5" name="Slide Number Placeholder 4" hidden="1">
            <a:extLst>
              <a:ext uri="{FF2B5EF4-FFF2-40B4-BE49-F238E27FC236}">
                <a16:creationId xmlns:a16="http://schemas.microsoft.com/office/drawing/2014/main" id="{51DBEE60-41B3-CA15-AA61-8B251FFFE3E8}"/>
              </a:ext>
            </a:extLst>
          </p:cNvPr>
          <p:cNvSpPr>
            <a:spLocks noGrp="1"/>
          </p:cNvSpPr>
          <p:nvPr>
            <p:ph type="sldNum" sz="quarter" idx="4294967295"/>
          </p:nvPr>
        </p:nvSpPr>
        <p:spPr>
          <a:xfrm>
            <a:off x="6927850" y="4767263"/>
            <a:ext cx="2133600" cy="273844"/>
          </a:xfrm>
        </p:spPr>
        <p:txBody>
          <a:bodyPr/>
          <a:lstStyle/>
          <a:p>
            <a:pPr>
              <a:spcAft>
                <a:spcPts val="600"/>
              </a:spcAft>
            </a:pPr>
            <a:fld id="{2BB9ACDB-B634-2347-95A4-245F21F5473B}" type="slidenum">
              <a:rPr lang="en-US" smtClean="0"/>
              <a:pPr>
                <a:spcAft>
                  <a:spcPts val="600"/>
                </a:spcAft>
              </a:pPr>
              <a:t>6</a:t>
            </a:fld>
            <a:endParaRPr lang="en-US"/>
          </a:p>
        </p:txBody>
      </p:sp>
    </p:spTree>
    <p:extLst>
      <p:ext uri="{BB962C8B-B14F-4D97-AF65-F5344CB8AC3E}">
        <p14:creationId xmlns:p14="http://schemas.microsoft.com/office/powerpoint/2010/main" val="177297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D1886-45C0-D93E-025E-AF2974F545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6BD46-7C9B-60E6-3ABC-686708CDF1FF}"/>
              </a:ext>
            </a:extLst>
          </p:cNvPr>
          <p:cNvSpPr>
            <a:spLocks noGrp="1"/>
          </p:cNvSpPr>
          <p:nvPr>
            <p:ph type="title"/>
          </p:nvPr>
        </p:nvSpPr>
        <p:spPr/>
        <p:txBody>
          <a:bodyPr>
            <a:normAutofit fontScale="90000"/>
          </a:bodyPr>
          <a:lstStyle/>
          <a:p>
            <a:r>
              <a:rPr lang="en-US" dirty="0"/>
              <a:t>Aim and Objectives</a:t>
            </a:r>
            <a:endParaRPr lang="en-IN" dirty="0"/>
          </a:p>
        </p:txBody>
      </p:sp>
      <p:sp>
        <p:nvSpPr>
          <p:cNvPr id="3" name="Content Placeholder 2">
            <a:extLst>
              <a:ext uri="{FF2B5EF4-FFF2-40B4-BE49-F238E27FC236}">
                <a16:creationId xmlns:a16="http://schemas.microsoft.com/office/drawing/2014/main" id="{81590628-174A-A033-54F4-05F2EAA6A95B}"/>
              </a:ext>
            </a:extLst>
          </p:cNvPr>
          <p:cNvSpPr>
            <a:spLocks noGrp="1"/>
          </p:cNvSpPr>
          <p:nvPr>
            <p:ph sz="half" idx="1"/>
          </p:nvPr>
        </p:nvSpPr>
        <p:spPr/>
        <p:txBody>
          <a:bodyPr>
            <a:normAutofit fontScale="70000" lnSpcReduction="20000"/>
          </a:bodyPr>
          <a:lstStyle/>
          <a:p>
            <a:pPr marL="0" indent="0" algn="just">
              <a:buNone/>
            </a:pPr>
            <a:r>
              <a:rPr lang="en-US" dirty="0"/>
              <a:t>The main aim of this project is to develop a real-time threat detection system for a company forum, ensuring secure communication by identifying and mitigating risks effectively.</a:t>
            </a:r>
          </a:p>
          <a:p>
            <a:pPr algn="just"/>
            <a:r>
              <a:rPr lang="en-US" dirty="0"/>
              <a:t>Detect threats in real-time from employee posts on the company forum.</a:t>
            </a:r>
          </a:p>
          <a:p>
            <a:pPr algn="just"/>
            <a:r>
              <a:rPr lang="en-US" dirty="0"/>
              <a:t>Notify the admin when a potential threat is identified.</a:t>
            </a:r>
          </a:p>
          <a:p>
            <a:pPr algn="just"/>
            <a:r>
              <a:rPr lang="en-US" dirty="0"/>
              <a:t>Enable admin review and block users involved in malicious activities.</a:t>
            </a:r>
          </a:p>
          <a:p>
            <a:pPr algn="just"/>
            <a:r>
              <a:rPr lang="en-US" dirty="0"/>
              <a:t>Permanently block users upon confirmed violations to ensure long-term security.</a:t>
            </a:r>
          </a:p>
          <a:p>
            <a:pPr algn="just"/>
            <a:r>
              <a:rPr lang="en-US" dirty="0"/>
              <a:t>Maintain a safe and secure environment for employee communication.</a:t>
            </a:r>
          </a:p>
          <a:p>
            <a:pPr marL="0" indent="0">
              <a:buNone/>
            </a:pPr>
            <a:endParaRPr lang="en-IN" dirty="0"/>
          </a:p>
        </p:txBody>
      </p:sp>
      <p:sp>
        <p:nvSpPr>
          <p:cNvPr id="4" name="Footer Placeholder 3">
            <a:extLst>
              <a:ext uri="{FF2B5EF4-FFF2-40B4-BE49-F238E27FC236}">
                <a16:creationId xmlns:a16="http://schemas.microsoft.com/office/drawing/2014/main" id="{8C050C38-6ED9-E94E-469D-1532384EC346}"/>
              </a:ext>
            </a:extLst>
          </p:cNvPr>
          <p:cNvSpPr>
            <a:spLocks noGrp="1"/>
          </p:cNvSpPr>
          <p:nvPr>
            <p:ph type="ftr" sz="quarter" idx="11"/>
          </p:nvPr>
        </p:nvSpPr>
        <p:spPr/>
        <p:txBody>
          <a:bodyPr/>
          <a:lstStyle/>
          <a:p>
            <a:r>
              <a:rPr lang="en-US"/>
              <a:t>Group NUMBER, PROJECTTITLE</a:t>
            </a:r>
          </a:p>
        </p:txBody>
      </p:sp>
      <p:sp>
        <p:nvSpPr>
          <p:cNvPr id="5" name="Slide Number Placeholder 4">
            <a:extLst>
              <a:ext uri="{FF2B5EF4-FFF2-40B4-BE49-F238E27FC236}">
                <a16:creationId xmlns:a16="http://schemas.microsoft.com/office/drawing/2014/main" id="{C9FE6E6C-E414-1168-8917-B3A5CC18D787}"/>
              </a:ext>
            </a:extLst>
          </p:cNvPr>
          <p:cNvSpPr>
            <a:spLocks noGrp="1"/>
          </p:cNvSpPr>
          <p:nvPr>
            <p:ph type="sldNum" sz="quarter" idx="12"/>
          </p:nvPr>
        </p:nvSpPr>
        <p:spPr/>
        <p:txBody>
          <a:bodyPr/>
          <a:lstStyle/>
          <a:p>
            <a:fld id="{2BB9ACDB-B634-2347-95A4-245F21F5473B}" type="slidenum">
              <a:rPr lang="en-US" smtClean="0"/>
              <a:t>7</a:t>
            </a:fld>
            <a:endParaRPr lang="en-US"/>
          </a:p>
        </p:txBody>
      </p:sp>
    </p:spTree>
    <p:extLst>
      <p:ext uri="{BB962C8B-B14F-4D97-AF65-F5344CB8AC3E}">
        <p14:creationId xmlns:p14="http://schemas.microsoft.com/office/powerpoint/2010/main" val="125504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8897-47DA-7981-8718-41E8734F20FB}"/>
              </a:ext>
            </a:extLst>
          </p:cNvPr>
          <p:cNvSpPr>
            <a:spLocks noGrp="1"/>
          </p:cNvSpPr>
          <p:nvPr>
            <p:ph type="title"/>
          </p:nvPr>
        </p:nvSpPr>
        <p:spPr>
          <a:xfrm>
            <a:off x="110067" y="125065"/>
            <a:ext cx="8229600" cy="540688"/>
          </a:xfrm>
        </p:spPr>
        <p:txBody>
          <a:bodyPr>
            <a:normAutofit/>
          </a:bodyPr>
          <a:lstStyle/>
          <a:p>
            <a:r>
              <a:rPr lang="en-IN" sz="2800" dirty="0"/>
              <a:t>Literature Review</a:t>
            </a:r>
          </a:p>
        </p:txBody>
      </p:sp>
      <p:sp>
        <p:nvSpPr>
          <p:cNvPr id="4" name="Footer Placeholder 3">
            <a:extLst>
              <a:ext uri="{FF2B5EF4-FFF2-40B4-BE49-F238E27FC236}">
                <a16:creationId xmlns:a16="http://schemas.microsoft.com/office/drawing/2014/main" id="{D8A1D1FD-612A-FC86-69ED-BF11C1D12CC8}"/>
              </a:ext>
            </a:extLst>
          </p:cNvPr>
          <p:cNvSpPr>
            <a:spLocks noGrp="1"/>
          </p:cNvSpPr>
          <p:nvPr>
            <p:ph type="ftr" sz="quarter" idx="11"/>
          </p:nvPr>
        </p:nvSpPr>
        <p:spPr/>
        <p:txBody>
          <a:bodyPr/>
          <a:lstStyle/>
          <a:p>
            <a:r>
              <a:rPr lang="en-US" sz="1400"/>
              <a:t>Group NUMBER, PROJECTTITLE</a:t>
            </a:r>
          </a:p>
        </p:txBody>
      </p:sp>
      <p:sp>
        <p:nvSpPr>
          <p:cNvPr id="5" name="Slide Number Placeholder 4">
            <a:extLst>
              <a:ext uri="{FF2B5EF4-FFF2-40B4-BE49-F238E27FC236}">
                <a16:creationId xmlns:a16="http://schemas.microsoft.com/office/drawing/2014/main" id="{59901F2C-2B9B-88D9-F627-CDE7C7C3249B}"/>
              </a:ext>
            </a:extLst>
          </p:cNvPr>
          <p:cNvSpPr>
            <a:spLocks noGrp="1"/>
          </p:cNvSpPr>
          <p:nvPr>
            <p:ph type="sldNum" sz="quarter" idx="12"/>
          </p:nvPr>
        </p:nvSpPr>
        <p:spPr/>
        <p:txBody>
          <a:bodyPr/>
          <a:lstStyle/>
          <a:p>
            <a:fld id="{2BB9ACDB-B634-2347-95A4-245F21F5473B}" type="slidenum">
              <a:rPr lang="en-US" sz="1400" smtClean="0"/>
              <a:t>8</a:t>
            </a:fld>
            <a:endParaRPr lang="en-US" sz="1400"/>
          </a:p>
        </p:txBody>
      </p:sp>
      <p:graphicFrame>
        <p:nvGraphicFramePr>
          <p:cNvPr id="6" name="Table 5">
            <a:extLst>
              <a:ext uri="{FF2B5EF4-FFF2-40B4-BE49-F238E27FC236}">
                <a16:creationId xmlns:a16="http://schemas.microsoft.com/office/drawing/2014/main" id="{AF028BFE-CA10-A14B-7ED1-7CEAEF8ECBAE}"/>
              </a:ext>
            </a:extLst>
          </p:cNvPr>
          <p:cNvGraphicFramePr>
            <a:graphicFrameLocks noGrp="1"/>
          </p:cNvGraphicFramePr>
          <p:nvPr/>
        </p:nvGraphicFramePr>
        <p:xfrm>
          <a:off x="238836" y="673861"/>
          <a:ext cx="8625763" cy="3661072"/>
        </p:xfrm>
        <a:graphic>
          <a:graphicData uri="http://schemas.openxmlformats.org/drawingml/2006/table">
            <a:tbl>
              <a:tblPr>
                <a:tableStyleId>{616DA210-FB5B-4158-B5E0-FEB733F419BA}</a:tableStyleId>
              </a:tblPr>
              <a:tblGrid>
                <a:gridCol w="1725153">
                  <a:extLst>
                    <a:ext uri="{9D8B030D-6E8A-4147-A177-3AD203B41FA5}">
                      <a16:colId xmlns:a16="http://schemas.microsoft.com/office/drawing/2014/main" val="280695871"/>
                    </a:ext>
                  </a:extLst>
                </a:gridCol>
                <a:gridCol w="625553">
                  <a:extLst>
                    <a:ext uri="{9D8B030D-6E8A-4147-A177-3AD203B41FA5}">
                      <a16:colId xmlns:a16="http://schemas.microsoft.com/office/drawing/2014/main" val="3996060617"/>
                    </a:ext>
                  </a:extLst>
                </a:gridCol>
                <a:gridCol w="2515858">
                  <a:extLst>
                    <a:ext uri="{9D8B030D-6E8A-4147-A177-3AD203B41FA5}">
                      <a16:colId xmlns:a16="http://schemas.microsoft.com/office/drawing/2014/main" val="4040782789"/>
                    </a:ext>
                  </a:extLst>
                </a:gridCol>
                <a:gridCol w="2015067">
                  <a:extLst>
                    <a:ext uri="{9D8B030D-6E8A-4147-A177-3AD203B41FA5}">
                      <a16:colId xmlns:a16="http://schemas.microsoft.com/office/drawing/2014/main" val="3993681819"/>
                    </a:ext>
                  </a:extLst>
                </a:gridCol>
                <a:gridCol w="1744132">
                  <a:extLst>
                    <a:ext uri="{9D8B030D-6E8A-4147-A177-3AD203B41FA5}">
                      <a16:colId xmlns:a16="http://schemas.microsoft.com/office/drawing/2014/main" val="729575316"/>
                    </a:ext>
                  </a:extLst>
                </a:gridCol>
              </a:tblGrid>
              <a:tr h="147605">
                <a:tc>
                  <a:txBody>
                    <a:bodyPr/>
                    <a:lstStyle/>
                    <a:p>
                      <a:pPr algn="ctr"/>
                      <a:r>
                        <a:rPr lang="en-IN" sz="800" b="1"/>
                        <a:t>Authors</a:t>
                      </a:r>
                    </a:p>
                  </a:txBody>
                  <a:tcPr marL="22627" marR="22627" marT="11314" marB="11314" anchor="ctr"/>
                </a:tc>
                <a:tc>
                  <a:txBody>
                    <a:bodyPr/>
                    <a:lstStyle/>
                    <a:p>
                      <a:pPr algn="ctr"/>
                      <a:r>
                        <a:rPr lang="en-IN" sz="800" b="1"/>
                        <a:t>Year</a:t>
                      </a:r>
                    </a:p>
                  </a:txBody>
                  <a:tcPr marL="22627" marR="22627" marT="11314" marB="11314" anchor="ctr"/>
                </a:tc>
                <a:tc>
                  <a:txBody>
                    <a:bodyPr/>
                    <a:lstStyle/>
                    <a:p>
                      <a:pPr algn="ctr"/>
                      <a:r>
                        <a:rPr lang="en-IN" sz="800" b="1"/>
                        <a:t>Methodology</a:t>
                      </a:r>
                    </a:p>
                  </a:txBody>
                  <a:tcPr marL="22627" marR="22627" marT="11314" marB="11314" anchor="ctr"/>
                </a:tc>
                <a:tc>
                  <a:txBody>
                    <a:bodyPr/>
                    <a:lstStyle/>
                    <a:p>
                      <a:pPr algn="ctr"/>
                      <a:r>
                        <a:rPr lang="en-IN" sz="800" b="1"/>
                        <a:t>Findings</a:t>
                      </a:r>
                    </a:p>
                  </a:txBody>
                  <a:tcPr marL="22627" marR="22627" marT="11314" marB="11314" anchor="ctr"/>
                </a:tc>
                <a:tc>
                  <a:txBody>
                    <a:bodyPr/>
                    <a:lstStyle/>
                    <a:p>
                      <a:pPr algn="ctr"/>
                      <a:r>
                        <a:rPr lang="en-IN" sz="800" b="1" dirty="0"/>
                        <a:t>Limitations</a:t>
                      </a:r>
                    </a:p>
                  </a:txBody>
                  <a:tcPr marL="22627" marR="22627" marT="11314" marB="11314" anchor="ctr"/>
                </a:tc>
                <a:extLst>
                  <a:ext uri="{0D108BD9-81ED-4DB2-BD59-A6C34878D82A}">
                    <a16:rowId xmlns:a16="http://schemas.microsoft.com/office/drawing/2014/main" val="389580946"/>
                  </a:ext>
                </a:extLst>
              </a:tr>
              <a:tr h="746010">
                <a:tc>
                  <a:txBody>
                    <a:bodyPr/>
                    <a:lstStyle/>
                    <a:p>
                      <a:r>
                        <a:rPr lang="en-IN" sz="900" dirty="0" err="1"/>
                        <a:t>Mallikarjunaradhya</a:t>
                      </a:r>
                      <a:r>
                        <a:rPr lang="en-IN" sz="900" dirty="0"/>
                        <a:t>, V., </a:t>
                      </a:r>
                      <a:r>
                        <a:rPr lang="en-IN" sz="900" dirty="0" err="1"/>
                        <a:t>Pothukuchi</a:t>
                      </a:r>
                      <a:r>
                        <a:rPr lang="en-IN" sz="900" dirty="0"/>
                        <a:t>, A.S., and Kota, L.V.</a:t>
                      </a:r>
                    </a:p>
                  </a:txBody>
                  <a:tcPr marL="22627" marR="22627" marT="11314" marB="11314" anchor="ctr"/>
                </a:tc>
                <a:tc>
                  <a:txBody>
                    <a:bodyPr/>
                    <a:lstStyle/>
                    <a:p>
                      <a:pPr algn="ctr"/>
                      <a:r>
                        <a:rPr lang="en-IN" sz="900"/>
                        <a:t>2023</a:t>
                      </a:r>
                    </a:p>
                  </a:txBody>
                  <a:tcPr marL="22627" marR="22627" marT="11314" marB="11314" anchor="ctr"/>
                </a:tc>
                <a:tc>
                  <a:txBody>
                    <a:bodyPr/>
                    <a:lstStyle/>
                    <a:p>
                      <a:r>
                        <a:rPr lang="en-US" sz="900" dirty="0"/>
                        <a:t>Market dynamics and strategic analysis of AI's role in cloud security(</a:t>
                      </a:r>
                      <a:r>
                        <a:rPr lang="en-US" sz="900" dirty="0" err="1"/>
                        <a:t>Mallikarjunaradhya</a:t>
                      </a:r>
                      <a:r>
                        <a:rPr lang="en-US" sz="900" dirty="0"/>
                        <a:t>, </a:t>
                      </a:r>
                      <a:r>
                        <a:rPr lang="en-US" sz="900" dirty="0" err="1"/>
                        <a:t>Pothukuchi</a:t>
                      </a:r>
                      <a:r>
                        <a:rPr lang="en-US" sz="900" dirty="0"/>
                        <a:t> and Kota, 2023)</a:t>
                      </a:r>
                    </a:p>
                  </a:txBody>
                  <a:tcPr marL="22627" marR="22627" marT="11314" marB="11314" anchor="ctr"/>
                </a:tc>
                <a:tc>
                  <a:txBody>
                    <a:bodyPr/>
                    <a:lstStyle/>
                    <a:p>
                      <a:r>
                        <a:rPr lang="en-US" sz="900"/>
                        <a:t>AI improves adaptive, predictive, and automated cloud security; highlights challenges for product managers</a:t>
                      </a:r>
                    </a:p>
                  </a:txBody>
                  <a:tcPr marL="22627" marR="22627" marT="11314" marB="11314" anchor="ctr"/>
                </a:tc>
                <a:tc>
                  <a:txBody>
                    <a:bodyPr/>
                    <a:lstStyle/>
                    <a:p>
                      <a:r>
                        <a:rPr lang="en-US" sz="900" dirty="0"/>
                        <a:t>Lacks specific implementation examples; theoretical analysis</a:t>
                      </a:r>
                    </a:p>
                  </a:txBody>
                  <a:tcPr marL="22627" marR="22627" marT="11314" marB="11314" anchor="ctr"/>
                </a:tc>
                <a:extLst>
                  <a:ext uri="{0D108BD9-81ED-4DB2-BD59-A6C34878D82A}">
                    <a16:rowId xmlns:a16="http://schemas.microsoft.com/office/drawing/2014/main" val="1409333281"/>
                  </a:ext>
                </a:extLst>
              </a:tr>
              <a:tr h="746010">
                <a:tc>
                  <a:txBody>
                    <a:bodyPr/>
                    <a:lstStyle/>
                    <a:p>
                      <a:r>
                        <a:rPr lang="en-US" sz="900"/>
                        <a:t>Wang, B.-X., Chen, J.-L., and Yu, C.-L.</a:t>
                      </a:r>
                    </a:p>
                  </a:txBody>
                  <a:tcPr marL="22627" marR="22627" marT="11314" marB="11314" anchor="ctr"/>
                </a:tc>
                <a:tc>
                  <a:txBody>
                    <a:bodyPr/>
                    <a:lstStyle/>
                    <a:p>
                      <a:pPr algn="ctr"/>
                      <a:r>
                        <a:rPr lang="en-IN" sz="900"/>
                        <a:t>2022</a:t>
                      </a:r>
                    </a:p>
                  </a:txBody>
                  <a:tcPr marL="22627" marR="22627" marT="11314" marB="11314" anchor="ctr"/>
                </a:tc>
                <a:tc>
                  <a:txBody>
                    <a:bodyPr/>
                    <a:lstStyle/>
                    <a:p>
                      <a:r>
                        <a:rPr lang="en-US" sz="900" dirty="0"/>
                        <a:t>Development of AI@NTDS system using feature evaluation and ML algorithms (</a:t>
                      </a:r>
                      <a:r>
                        <a:rPr lang="en-US" sz="900" dirty="0" err="1"/>
                        <a:t>LightGBM</a:t>
                      </a:r>
                      <a:r>
                        <a:rPr lang="en-US" sz="900" dirty="0"/>
                        <a:t>, Random Forest, K-NN) (Wang, Chen and Yu, 2022)</a:t>
                      </a:r>
                    </a:p>
                  </a:txBody>
                  <a:tcPr marL="22627" marR="22627" marT="11314" marB="11314" anchor="ctr"/>
                </a:tc>
                <a:tc>
                  <a:txBody>
                    <a:bodyPr/>
                    <a:lstStyle/>
                    <a:p>
                      <a:r>
                        <a:rPr lang="en-US" sz="900" dirty="0"/>
                        <a:t>Achieved 99.20% accuracy with AI@NTDS for network threat detection</a:t>
                      </a:r>
                    </a:p>
                  </a:txBody>
                  <a:tcPr marL="22627" marR="22627" marT="11314" marB="11314" anchor="ctr"/>
                </a:tc>
                <a:tc>
                  <a:txBody>
                    <a:bodyPr/>
                    <a:lstStyle/>
                    <a:p>
                      <a:r>
                        <a:rPr lang="en-US" sz="900"/>
                        <a:t>Limited dataset scope (SSH and Telnet only); potential generalization issues</a:t>
                      </a:r>
                    </a:p>
                  </a:txBody>
                  <a:tcPr marL="22627" marR="22627" marT="11314" marB="11314" anchor="ctr"/>
                </a:tc>
                <a:extLst>
                  <a:ext uri="{0D108BD9-81ED-4DB2-BD59-A6C34878D82A}">
                    <a16:rowId xmlns:a16="http://schemas.microsoft.com/office/drawing/2014/main" val="875728855"/>
                  </a:ext>
                </a:extLst>
              </a:tr>
              <a:tr h="746010">
                <a:tc>
                  <a:txBody>
                    <a:bodyPr/>
                    <a:lstStyle/>
                    <a:p>
                      <a:r>
                        <a:rPr lang="en-IN" sz="900"/>
                        <a:t>Bibi, I., Akhunzada, A., and Kumar, N.</a:t>
                      </a:r>
                    </a:p>
                  </a:txBody>
                  <a:tcPr marL="22627" marR="22627" marT="11314" marB="11314" anchor="ctr"/>
                </a:tc>
                <a:tc>
                  <a:txBody>
                    <a:bodyPr/>
                    <a:lstStyle/>
                    <a:p>
                      <a:pPr algn="ctr"/>
                      <a:r>
                        <a:rPr lang="en-IN" sz="900"/>
                        <a:t>2022</a:t>
                      </a:r>
                    </a:p>
                  </a:txBody>
                  <a:tcPr marL="22627" marR="22627" marT="11314" marB="11314" anchor="ctr"/>
                </a:tc>
                <a:tc>
                  <a:txBody>
                    <a:bodyPr/>
                    <a:lstStyle/>
                    <a:p>
                      <a:r>
                        <a:rPr lang="en-US" sz="900" dirty="0"/>
                        <a:t>Proposed ConvLSTM2D for </a:t>
                      </a:r>
                      <a:r>
                        <a:rPr lang="en-US" sz="900" dirty="0" err="1"/>
                        <a:t>IIoT</a:t>
                      </a:r>
                      <a:r>
                        <a:rPr lang="en-US" sz="900" dirty="0"/>
                        <a:t> threat detection with self-optimizing capabilities(Bibi, </a:t>
                      </a:r>
                      <a:r>
                        <a:rPr lang="en-US" sz="900" dirty="0" err="1"/>
                        <a:t>Akhunzada</a:t>
                      </a:r>
                      <a:r>
                        <a:rPr lang="en-US" sz="900" dirty="0"/>
                        <a:t> and Kumar, 2022)</a:t>
                      </a:r>
                    </a:p>
                  </a:txBody>
                  <a:tcPr marL="22627" marR="22627" marT="11314" marB="11314" anchor="ctr"/>
                </a:tc>
                <a:tc>
                  <a:txBody>
                    <a:bodyPr/>
                    <a:lstStyle/>
                    <a:p>
                      <a:r>
                        <a:rPr lang="en-US" sz="900" dirty="0"/>
                        <a:t>Achieved superior detection accuracy in </a:t>
                      </a:r>
                      <a:r>
                        <a:rPr lang="en-US" sz="900" dirty="0" err="1"/>
                        <a:t>IIoT</a:t>
                      </a:r>
                      <a:r>
                        <a:rPr lang="en-US" sz="900" dirty="0"/>
                        <a:t> threats using ConvLSTM2D; highly scalable approach</a:t>
                      </a:r>
                    </a:p>
                  </a:txBody>
                  <a:tcPr marL="22627" marR="22627" marT="11314" marB="11314" anchor="ctr"/>
                </a:tc>
                <a:tc>
                  <a:txBody>
                    <a:bodyPr/>
                    <a:lstStyle/>
                    <a:p>
                      <a:r>
                        <a:rPr lang="en-US" sz="900"/>
                        <a:t>Tradeoff in speed efficiency; lack of standard architectures for IIoT systems</a:t>
                      </a:r>
                    </a:p>
                  </a:txBody>
                  <a:tcPr marL="22627" marR="22627" marT="11314" marB="11314" anchor="ctr"/>
                </a:tc>
                <a:extLst>
                  <a:ext uri="{0D108BD9-81ED-4DB2-BD59-A6C34878D82A}">
                    <a16:rowId xmlns:a16="http://schemas.microsoft.com/office/drawing/2014/main" val="20924748"/>
                  </a:ext>
                </a:extLst>
              </a:tr>
              <a:tr h="673816">
                <a:tc>
                  <a:txBody>
                    <a:bodyPr/>
                    <a:lstStyle/>
                    <a:p>
                      <a:r>
                        <a:rPr lang="en-US" sz="900"/>
                        <a:t>Bhardwaj, A.K., Dutta, P.K., and Chintale, P.</a:t>
                      </a:r>
                    </a:p>
                  </a:txBody>
                  <a:tcPr marL="22627" marR="22627" marT="11314" marB="11314" anchor="ctr"/>
                </a:tc>
                <a:tc>
                  <a:txBody>
                    <a:bodyPr/>
                    <a:lstStyle/>
                    <a:p>
                      <a:pPr algn="ctr"/>
                      <a:r>
                        <a:rPr lang="en-IN" sz="900"/>
                        <a:t>2024</a:t>
                      </a:r>
                    </a:p>
                  </a:txBody>
                  <a:tcPr marL="22627" marR="22627" marT="11314" marB="11314" anchor="ctr"/>
                </a:tc>
                <a:tc>
                  <a:txBody>
                    <a:bodyPr/>
                    <a:lstStyle/>
                    <a:p>
                      <a:r>
                        <a:rPr lang="en-US" sz="900" dirty="0"/>
                        <a:t>AI anomaly detection framework for Kubernetes security using real-time telemetry analysis(Bhardwaj, Dutta and </a:t>
                      </a:r>
                      <a:r>
                        <a:rPr lang="en-US" sz="900" dirty="0" err="1"/>
                        <a:t>Chintale</a:t>
                      </a:r>
                      <a:r>
                        <a:rPr lang="en-US" sz="900" dirty="0"/>
                        <a:t>, 2024)</a:t>
                      </a:r>
                    </a:p>
                  </a:txBody>
                  <a:tcPr marL="22627" marR="22627" marT="11314" marB="11314" anchor="ctr"/>
                </a:tc>
                <a:tc>
                  <a:txBody>
                    <a:bodyPr/>
                    <a:lstStyle/>
                    <a:p>
                      <a:r>
                        <a:rPr lang="en-US" sz="900"/>
                        <a:t>92% accuracy in identifying Kubernetes threats; reduced response time by 67% with automated protocols</a:t>
                      </a:r>
                    </a:p>
                  </a:txBody>
                  <a:tcPr marL="22627" marR="22627" marT="11314" marB="11314" anchor="ctr"/>
                </a:tc>
                <a:tc>
                  <a:txBody>
                    <a:bodyPr/>
                    <a:lstStyle/>
                    <a:p>
                      <a:r>
                        <a:rPr lang="en-US" sz="900"/>
                        <a:t>Challenges with false positives and resource management; dependency on data quality</a:t>
                      </a:r>
                    </a:p>
                  </a:txBody>
                  <a:tcPr marL="22627" marR="22627" marT="11314" marB="11314" anchor="ctr"/>
                </a:tc>
                <a:extLst>
                  <a:ext uri="{0D108BD9-81ED-4DB2-BD59-A6C34878D82A}">
                    <a16:rowId xmlns:a16="http://schemas.microsoft.com/office/drawing/2014/main" val="254129999"/>
                  </a:ext>
                </a:extLst>
              </a:tr>
              <a:tr h="601621">
                <a:tc>
                  <a:txBody>
                    <a:bodyPr/>
                    <a:lstStyle/>
                    <a:p>
                      <a:r>
                        <a:rPr lang="en-IN" sz="900" dirty="0" err="1"/>
                        <a:t>Nacheva</a:t>
                      </a:r>
                      <a:r>
                        <a:rPr lang="en-IN" sz="900" dirty="0"/>
                        <a:t>, R., and </a:t>
                      </a:r>
                      <a:r>
                        <a:rPr lang="en-IN" sz="900" dirty="0" err="1"/>
                        <a:t>Azeroual</a:t>
                      </a:r>
                      <a:r>
                        <a:rPr lang="en-IN" sz="900" dirty="0"/>
                        <a:t>, O.</a:t>
                      </a:r>
                    </a:p>
                  </a:txBody>
                  <a:tcPr marL="22627" marR="22627" marT="11314" marB="11314" anchor="ctr"/>
                </a:tc>
                <a:tc>
                  <a:txBody>
                    <a:bodyPr/>
                    <a:lstStyle/>
                    <a:p>
                      <a:pPr algn="ctr"/>
                      <a:r>
                        <a:rPr lang="en-IN" sz="900" dirty="0"/>
                        <a:t>2024</a:t>
                      </a:r>
                    </a:p>
                  </a:txBody>
                  <a:tcPr marL="22627" marR="22627" marT="11314" marB="11314" anchor="ctr"/>
                </a:tc>
                <a:tc>
                  <a:txBody>
                    <a:bodyPr/>
                    <a:lstStyle/>
                    <a:p>
                      <a:r>
                        <a:rPr lang="en-US" sz="900" dirty="0"/>
                        <a:t>Proposed </a:t>
                      </a:r>
                      <a:r>
                        <a:rPr lang="en-US" sz="900" dirty="0" err="1"/>
                        <a:t>multivector</a:t>
                      </a:r>
                      <a:r>
                        <a:rPr lang="en-US" sz="900" dirty="0"/>
                        <a:t> threat detection for </a:t>
                      </a:r>
                      <a:r>
                        <a:rPr lang="en-US" sz="900" dirty="0" err="1"/>
                        <a:t>IIoT</a:t>
                      </a:r>
                      <a:r>
                        <a:rPr lang="en-US" sz="900" dirty="0"/>
                        <a:t> with Convolutional LSTM2D(</a:t>
                      </a:r>
                      <a:r>
                        <a:rPr lang="en-US" sz="900" dirty="0" err="1"/>
                        <a:t>Nacheva</a:t>
                      </a:r>
                      <a:r>
                        <a:rPr lang="en-US" sz="900" dirty="0"/>
                        <a:t> and </a:t>
                      </a:r>
                      <a:r>
                        <a:rPr lang="en-US" sz="900" dirty="0" err="1"/>
                        <a:t>Azeroual</a:t>
                      </a:r>
                      <a:r>
                        <a:rPr lang="en-US" sz="900" dirty="0"/>
                        <a:t>, 2024)</a:t>
                      </a:r>
                    </a:p>
                  </a:txBody>
                  <a:tcPr marL="22627" marR="22627" marT="11314" marB="11314" anchor="ctr"/>
                </a:tc>
                <a:tc>
                  <a:txBody>
                    <a:bodyPr/>
                    <a:lstStyle/>
                    <a:p>
                      <a:r>
                        <a:rPr lang="en-US" sz="900"/>
                        <a:t>Significant improvements in IIoT threat mitigation with ConvLSTM2D; effective multivector defense</a:t>
                      </a:r>
                    </a:p>
                  </a:txBody>
                  <a:tcPr marL="22627" marR="22627" marT="11314" marB="11314" anchor="ctr"/>
                </a:tc>
                <a:tc>
                  <a:txBody>
                    <a:bodyPr/>
                    <a:lstStyle/>
                    <a:p>
                      <a:r>
                        <a:rPr lang="en-US" sz="900" dirty="0"/>
                        <a:t>Trivial tradeoff in speed efficiency; limited evaluation on diverse </a:t>
                      </a:r>
                      <a:r>
                        <a:rPr lang="en-US" sz="900" dirty="0" err="1"/>
                        <a:t>IIoT</a:t>
                      </a:r>
                      <a:r>
                        <a:rPr lang="en-US" sz="900" dirty="0"/>
                        <a:t> systems</a:t>
                      </a:r>
                    </a:p>
                  </a:txBody>
                  <a:tcPr marL="22627" marR="22627" marT="11314" marB="11314" anchor="ctr"/>
                </a:tc>
                <a:extLst>
                  <a:ext uri="{0D108BD9-81ED-4DB2-BD59-A6C34878D82A}">
                    <a16:rowId xmlns:a16="http://schemas.microsoft.com/office/drawing/2014/main" val="3730885628"/>
                  </a:ext>
                </a:extLst>
              </a:tr>
            </a:tbl>
          </a:graphicData>
        </a:graphic>
      </p:graphicFrame>
    </p:spTree>
    <p:extLst>
      <p:ext uri="{BB962C8B-B14F-4D97-AF65-F5344CB8AC3E}">
        <p14:creationId xmlns:p14="http://schemas.microsoft.com/office/powerpoint/2010/main" val="227976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964C-76A0-523D-761A-B6292AC139E8}"/>
              </a:ext>
            </a:extLst>
          </p:cNvPr>
          <p:cNvSpPr>
            <a:spLocks noGrp="1"/>
          </p:cNvSpPr>
          <p:nvPr>
            <p:ph type="title"/>
          </p:nvPr>
        </p:nvSpPr>
        <p:spPr>
          <a:xfrm>
            <a:off x="457200" y="205979"/>
            <a:ext cx="8229600" cy="540688"/>
          </a:xfrm>
        </p:spPr>
        <p:txBody>
          <a:bodyPr anchor="ctr">
            <a:normAutofit/>
          </a:bodyPr>
          <a:lstStyle/>
          <a:p>
            <a:pPr>
              <a:lnSpc>
                <a:spcPct val="90000"/>
              </a:lnSpc>
            </a:pPr>
            <a:r>
              <a:rPr lang="en-IN"/>
              <a:t>Methodology</a:t>
            </a:r>
          </a:p>
        </p:txBody>
      </p:sp>
      <p:pic>
        <p:nvPicPr>
          <p:cNvPr id="7" name="Picture 6" descr="A diagram of a web application&#10;&#10;AI-generated content may be incorrect.">
            <a:extLst>
              <a:ext uri="{FF2B5EF4-FFF2-40B4-BE49-F238E27FC236}">
                <a16:creationId xmlns:a16="http://schemas.microsoft.com/office/drawing/2014/main" id="{C1F8C216-A5A4-4A13-41AB-985817689646}"/>
              </a:ext>
            </a:extLst>
          </p:cNvPr>
          <p:cNvPicPr>
            <a:picLocks noChangeAspect="1"/>
          </p:cNvPicPr>
          <p:nvPr/>
        </p:nvPicPr>
        <p:blipFill>
          <a:blip r:embed="rId3"/>
          <a:stretch>
            <a:fillRect/>
          </a:stretch>
        </p:blipFill>
        <p:spPr>
          <a:xfrm>
            <a:off x="447675" y="746667"/>
            <a:ext cx="8229600" cy="1870364"/>
          </a:xfrm>
          <a:prstGeom prst="rect">
            <a:avLst/>
          </a:prstGeom>
          <a:noFill/>
        </p:spPr>
      </p:pic>
      <p:sp>
        <p:nvSpPr>
          <p:cNvPr id="4" name="Footer Placeholder 3">
            <a:extLst>
              <a:ext uri="{FF2B5EF4-FFF2-40B4-BE49-F238E27FC236}">
                <a16:creationId xmlns:a16="http://schemas.microsoft.com/office/drawing/2014/main" id="{750A2D4E-FE78-318C-84E2-5F85EEE3840F}"/>
              </a:ext>
            </a:extLst>
          </p:cNvPr>
          <p:cNvSpPr>
            <a:spLocks noGrp="1"/>
          </p:cNvSpPr>
          <p:nvPr>
            <p:ph type="ftr" sz="quarter" idx="11"/>
          </p:nvPr>
        </p:nvSpPr>
        <p:spPr>
          <a:xfrm>
            <a:off x="1663700" y="4767263"/>
            <a:ext cx="5797550" cy="273844"/>
          </a:xfrm>
        </p:spPr>
        <p:txBody>
          <a:bodyPr anchor="ctr">
            <a:normAutofit/>
          </a:bodyPr>
          <a:lstStyle/>
          <a:p>
            <a:pPr>
              <a:lnSpc>
                <a:spcPct val="90000"/>
              </a:lnSpc>
              <a:spcAft>
                <a:spcPts val="600"/>
              </a:spcAft>
            </a:pPr>
            <a:r>
              <a:rPr lang="en-US"/>
              <a:t>Group NUMBER, PROJECTTITLE</a:t>
            </a:r>
          </a:p>
        </p:txBody>
      </p:sp>
      <p:sp>
        <p:nvSpPr>
          <p:cNvPr id="5" name="Slide Number Placeholder 4">
            <a:extLst>
              <a:ext uri="{FF2B5EF4-FFF2-40B4-BE49-F238E27FC236}">
                <a16:creationId xmlns:a16="http://schemas.microsoft.com/office/drawing/2014/main" id="{41B7C68C-5FB2-3F8D-0E28-A2A93EB45950}"/>
              </a:ext>
            </a:extLst>
          </p:cNvPr>
          <p:cNvSpPr>
            <a:spLocks noGrp="1"/>
          </p:cNvSpPr>
          <p:nvPr>
            <p:ph type="sldNum" sz="quarter" idx="12"/>
          </p:nvPr>
        </p:nvSpPr>
        <p:spPr>
          <a:xfrm>
            <a:off x="6927850" y="4767263"/>
            <a:ext cx="2133600" cy="273844"/>
          </a:xfrm>
        </p:spPr>
        <p:txBody>
          <a:bodyPr anchor="ctr">
            <a:normAutofit/>
          </a:bodyPr>
          <a:lstStyle/>
          <a:p>
            <a:pPr>
              <a:lnSpc>
                <a:spcPct val="90000"/>
              </a:lnSpc>
              <a:spcAft>
                <a:spcPts val="600"/>
              </a:spcAft>
            </a:pPr>
            <a:fld id="{2BB9ACDB-B634-2347-95A4-245F21F5473B}" type="slidenum">
              <a:rPr lang="en-US" smtClean="0"/>
              <a:pPr>
                <a:lnSpc>
                  <a:spcPct val="90000"/>
                </a:lnSpc>
                <a:spcAft>
                  <a:spcPts val="600"/>
                </a:spcAft>
              </a:pPr>
              <a:t>9</a:t>
            </a:fld>
            <a:endParaRPr lang="en-US"/>
          </a:p>
        </p:txBody>
      </p:sp>
      <p:sp>
        <p:nvSpPr>
          <p:cNvPr id="9" name="TextBox 8">
            <a:extLst>
              <a:ext uri="{FF2B5EF4-FFF2-40B4-BE49-F238E27FC236}">
                <a16:creationId xmlns:a16="http://schemas.microsoft.com/office/drawing/2014/main" id="{CE506E24-0B14-C628-329F-748D26DF93FF}"/>
              </a:ext>
            </a:extLst>
          </p:cNvPr>
          <p:cNvSpPr txBox="1"/>
          <p:nvPr/>
        </p:nvSpPr>
        <p:spPr>
          <a:xfrm>
            <a:off x="447675" y="2404929"/>
            <a:ext cx="8483600" cy="2030929"/>
          </a:xfrm>
          <a:prstGeom prst="rect">
            <a:avLst/>
          </a:prstGeom>
          <a:noFill/>
        </p:spPr>
        <p:txBody>
          <a:bodyPr wrap="square">
            <a:spAutoFit/>
          </a:bodyPr>
          <a:lstStyle/>
          <a:p>
            <a:pPr marL="285750" indent="-285750" algn="just">
              <a:buFont typeface="Arial" panose="020B0604020202020204" pitchFamily="34" charset="0"/>
              <a:buChar char="•"/>
            </a:pPr>
            <a:r>
              <a:rPr lang="en-US" b="1" dirty="0"/>
              <a:t>Kaggle Database: </a:t>
            </a:r>
            <a:r>
              <a:rPr lang="en-US" dirty="0"/>
              <a:t>The initial stage involves accessing data from a Kaggle dataset, which serves as the foundation for training and testing the AI models.</a:t>
            </a:r>
          </a:p>
          <a:p>
            <a:pPr marL="285750" indent="-285750" algn="just">
              <a:buFont typeface="Arial" panose="020B0604020202020204" pitchFamily="34" charset="0"/>
              <a:buChar char="•"/>
            </a:pPr>
            <a:r>
              <a:rPr lang="en-US" b="1" dirty="0"/>
              <a:t>Artificial Intelligence: </a:t>
            </a:r>
            <a:r>
              <a:rPr lang="en-US" dirty="0"/>
              <a:t>Advanced AI algorithms process the dataset to detect and predict potential threats, creating an intelligent layer for decision-making.</a:t>
            </a:r>
          </a:p>
          <a:p>
            <a:pPr marL="285750" indent="-285750" algn="just">
              <a:buFont typeface="Arial" panose="020B0604020202020204" pitchFamily="34" charset="0"/>
              <a:buChar char="•"/>
            </a:pPr>
            <a:r>
              <a:rPr lang="en-US" b="1" dirty="0"/>
              <a:t>Web Application &amp; AWS with Cybersecurity: </a:t>
            </a:r>
            <a:r>
              <a:rPr lang="en-US" dirty="0"/>
              <a:t>The processed data is integrated into a secure web application hosted on AWS, leveraging robust cybersecurity protocols to manage threats effectively.</a:t>
            </a:r>
          </a:p>
        </p:txBody>
      </p:sp>
    </p:spTree>
    <p:extLst>
      <p:ext uri="{BB962C8B-B14F-4D97-AF65-F5344CB8AC3E}">
        <p14:creationId xmlns:p14="http://schemas.microsoft.com/office/powerpoint/2010/main" val="2862705730"/>
      </p:ext>
    </p:extLst>
  </p:cSld>
  <p:clrMapOvr>
    <a:masterClrMapping/>
  </p:clrMapOvr>
</p:sld>
</file>

<file path=ppt/theme/theme1.xml><?xml version="1.0" encoding="utf-8"?>
<a:theme xmlns:a="http://schemas.openxmlformats.org/drawingml/2006/main" name="PPT16-9">
  <a:themeElements>
    <a:clrScheme name="CQUni">
      <a:dk1>
        <a:srgbClr val="022345"/>
      </a:dk1>
      <a:lt1>
        <a:sysClr val="window" lastClr="FFFFFF"/>
      </a:lt1>
      <a:dk2>
        <a:srgbClr val="022345"/>
      </a:dk2>
      <a:lt2>
        <a:srgbClr val="FFFFFF"/>
      </a:lt2>
      <a:accent1>
        <a:srgbClr val="B5D107"/>
      </a:accent1>
      <a:accent2>
        <a:srgbClr val="022345"/>
      </a:accent2>
      <a:accent3>
        <a:srgbClr val="464749"/>
      </a:accent3>
      <a:accent4>
        <a:srgbClr val="6D8495"/>
      </a:accent4>
      <a:accent5>
        <a:srgbClr val="B5D107"/>
      </a:accent5>
      <a:accent6>
        <a:srgbClr val="022345"/>
      </a:accent6>
      <a:hlink>
        <a:srgbClr val="0E7DFF"/>
      </a:hlink>
      <a:folHlink>
        <a:srgbClr val="1E005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it20265-coit13236-presentation-template-v1.potx" id="{B2B416C5-C07B-4AF2-98B1-F4A9844B1D93}" vid="{8E4BBB11-503A-4EAA-8843-98959DFACD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ed555b7-05b0-4e27-8e7d-4e6b48fd47a4">
      <Value>58</Value>
      <Value>127</Value>
    </TaxCatchAll>
    <TaxCatchAllLabel xmlns="3ed555b7-05b0-4e27-8e7d-4e6b48fd47a4"/>
    <a52b0960dff24c4380ab9f2e06a4be0f xmlns="3ed555b7-05b0-4e27-8e7d-4e6b48fd47a4">
      <Terms xmlns="http://schemas.microsoft.com/office/infopath/2007/PartnerControls"/>
    </a52b0960dff24c4380ab9f2e06a4be0f>
    <Marketing_x0020_Doc_x0020_Type xmlns="26fee346-507c-425b-885b-2c57731a6edc" xsi:nil="true"/>
    <Category xmlns="26fee346-507c-425b-885b-2c57731a6edc">Test</Category>
    <e3c82b6302f940778a5098baf014ffbb xmlns="3ed555b7-05b0-4e27-8e7d-4e6b48fd47a4">
      <Terms xmlns="http://schemas.microsoft.com/office/infopath/2007/PartnerControls"/>
    </e3c82b6302f940778a5098baf014ffbb>
    <OwlDocPortalDescription xmlns="3ed555b7-05b0-4e27-8e7d-4e6b48fd47a4" xsi:nil="true"/>
    <a5167454593547bfbb3b9f85fe52fcee xmlns="3ed555b7-05b0-4e27-8e7d-4e6b48fd47a4">
      <Terms xmlns="http://schemas.microsoft.com/office/infopath/2007/PartnerControls">
        <TermInfo xmlns="http://schemas.microsoft.com/office/infopath/2007/PartnerControls">
          <TermName xmlns="http://schemas.microsoft.com/office/infopath/2007/PartnerControls">Marketing Directorate</TermName>
          <TermId xmlns="http://schemas.microsoft.com/office/infopath/2007/PartnerControls">1e566b06-9c2f-4af9-a8e9-f44b03300bb4</TermId>
        </TermInfo>
      </Terms>
    </a5167454593547bfbb3b9f85fe52fcee>
    <pa523230cbe0463bb7cc286808fddca9 xmlns="3ed555b7-05b0-4e27-8e7d-4e6b48fd47a4">
      <Terms xmlns="http://schemas.microsoft.com/office/infopath/2007/PartnerControls"/>
    </pa523230cbe0463bb7cc286808fddca9>
    <OwlReviewExpiryDate xmlns="3ed555b7-05b0-4e27-8e7d-4e6b48fd47a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StaffNet Document" ma:contentTypeID="0x0101006A7CE322BE856F469FDFC591EE9FDF0A01009873A32BC4BB2A4CA27870DA1A4A139E" ma:contentTypeVersion="20" ma:contentTypeDescription="" ma:contentTypeScope="" ma:versionID="afe78c3c138cd2d53861d6c1233de2b7">
  <xsd:schema xmlns:xsd="http://www.w3.org/2001/XMLSchema" xmlns:xs="http://www.w3.org/2001/XMLSchema" xmlns:p="http://schemas.microsoft.com/office/2006/metadata/properties" xmlns:ns2="3ed555b7-05b0-4e27-8e7d-4e6b48fd47a4" xmlns:ns3="26fee346-507c-425b-885b-2c57731a6edc" targetNamespace="http://schemas.microsoft.com/office/2006/metadata/properties" ma:root="true" ma:fieldsID="d68bb80a228888cad02b8b0eef6dcebc" ns2:_="" ns3:_="">
    <xsd:import namespace="3ed555b7-05b0-4e27-8e7d-4e6b48fd47a4"/>
    <xsd:import namespace="26fee346-507c-425b-885b-2c57731a6edc"/>
    <xsd:element name="properties">
      <xsd:complexType>
        <xsd:sequence>
          <xsd:element name="documentManagement">
            <xsd:complexType>
              <xsd:all>
                <xsd:element ref="ns2:OwlDocPortalDescription" minOccurs="0"/>
                <xsd:element ref="ns3:Category" minOccurs="0"/>
                <xsd:element ref="ns2:a5167454593547bfbb3b9f85fe52fcee" minOccurs="0"/>
                <xsd:element ref="ns2:TaxCatchAll" minOccurs="0"/>
                <xsd:element ref="ns2:TaxCatchAllLabel" minOccurs="0"/>
                <xsd:element ref="ns2:pa523230cbe0463bb7cc286808fddca9" minOccurs="0"/>
                <xsd:element ref="ns2:e3c82b6302f940778a5098baf014ffbb" minOccurs="0"/>
                <xsd:element ref="ns2:a52b0960dff24c4380ab9f2e06a4be0f" minOccurs="0"/>
                <xsd:element ref="ns3:Marketing_x0020_Doc_x0020_Type" minOccurs="0"/>
                <xsd:element ref="ns2:OwlReviewExpiry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d555b7-05b0-4e27-8e7d-4e6b48fd47a4" elementFormDefault="qualified">
    <xsd:import namespace="http://schemas.microsoft.com/office/2006/documentManagement/types"/>
    <xsd:import namespace="http://schemas.microsoft.com/office/infopath/2007/PartnerControls"/>
    <xsd:element name="OwlDocPortalDescription" ma:index="2" nillable="true" ma:displayName="Document Description" ma:internalName="OwlDocPortalDescription" ma:readOnly="false">
      <xsd:simpleType>
        <xsd:restriction base="dms:Note">
          <xsd:maxLength value="255"/>
        </xsd:restriction>
      </xsd:simpleType>
    </xsd:element>
    <xsd:element name="a5167454593547bfbb3b9f85fe52fcee" ma:index="15" nillable="true" ma:taxonomy="true" ma:internalName="a5167454593547bfbb3b9f85fe52fcee" ma:taxonomyFieldName="OwlDocPortalDepartment" ma:displayName="Department / Owner" ma:default="" ma:fieldId="{a5167454-5935-47bf-bb3b-9f85fe52fcee}" ma:taxonomyMulti="true" ma:sspId="5c1f9bdb-a80f-430c-8952-2a26cfa7c922" ma:termSetId="7a7075d8-72ec-42a7-b40f-a09363b3f543" ma:anchorId="00000000-0000-0000-0000-000000000000" ma:open="false" ma:isKeyword="false">
      <xsd:complexType>
        <xsd:sequence>
          <xsd:element ref="pc:Terms" minOccurs="0" maxOccurs="1"/>
        </xsd:sequence>
      </xsd:complexType>
    </xsd:element>
    <xsd:element name="TaxCatchAll" ma:index="16" nillable="true" ma:displayName="Taxonomy Catch All Column" ma:hidden="true" ma:list="{f0817acc-c3c8-41bc-9a08-09e757fb6343}" ma:internalName="TaxCatchAll" ma:readOnly="false" ma:showField="CatchAllData" ma:web="3ed555b7-05b0-4e27-8e7d-4e6b48fd47a4">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hidden="true" ma:list="{f0817acc-c3c8-41bc-9a08-09e757fb6343}" ma:internalName="TaxCatchAllLabel" ma:readOnly="false" ma:showField="CatchAllDataLabel" ma:web="3ed555b7-05b0-4e27-8e7d-4e6b48fd47a4">
      <xsd:complexType>
        <xsd:complexContent>
          <xsd:extension base="dms:MultiChoiceLookup">
            <xsd:sequence>
              <xsd:element name="Value" type="dms:Lookup" maxOccurs="unbounded" minOccurs="0" nillable="true"/>
            </xsd:sequence>
          </xsd:extension>
        </xsd:complexContent>
      </xsd:complexType>
    </xsd:element>
    <xsd:element name="pa523230cbe0463bb7cc286808fddca9" ma:index="19" nillable="true" ma:taxonomy="true" ma:internalName="pa523230cbe0463bb7cc286808fddca9" ma:taxonomyFieldName="OwlDocPortalCampus" ma:displayName="Campus" ma:default="" ma:fieldId="{9a523230-cbe0-463b-b7cc-286808fddca9}" ma:taxonomyMulti="true" ma:sspId="5c1f9bdb-a80f-430c-8952-2a26cfa7c922" ma:termSetId="fdc1873e-2d10-4233-9d6e-9e881c3d20d4" ma:anchorId="00000000-0000-0000-0000-000000000000" ma:open="false" ma:isKeyword="false">
      <xsd:complexType>
        <xsd:sequence>
          <xsd:element ref="pc:Terms" minOccurs="0" maxOccurs="1"/>
        </xsd:sequence>
      </xsd:complexType>
    </xsd:element>
    <xsd:element name="e3c82b6302f940778a5098baf014ffbb" ma:index="21" nillable="true" ma:taxonomy="true" ma:internalName="e3c82b6302f940778a5098baf014ffbb" ma:taxonomyFieldName="OwlDocPortalAudience" ma:displayName="Audience / Role" ma:default="" ma:fieldId="{e3c82b63-02f9-4077-8a50-98baf014ffbb}" ma:taxonomyMulti="true" ma:sspId="5c1f9bdb-a80f-430c-8952-2a26cfa7c922" ma:termSetId="ce06be94-23de-437d-b30a-f6e4f6b22cea" ma:anchorId="00000000-0000-0000-0000-000000000000" ma:open="false" ma:isKeyword="false">
      <xsd:complexType>
        <xsd:sequence>
          <xsd:element ref="pc:Terms" minOccurs="0" maxOccurs="1"/>
        </xsd:sequence>
      </xsd:complexType>
    </xsd:element>
    <xsd:element name="a52b0960dff24c4380ab9f2e06a4be0f" ma:index="23" nillable="true" ma:taxonomy="true" ma:internalName="a52b0960dff24c4380ab9f2e06a4be0f" ma:taxonomyFieldName="OwlDocPortalProcess" ma:displayName="Process" ma:readOnly="false" ma:default="" ma:fieldId="{a52b0960-dff2-4c43-80ab-9f2e06a4be0f}" ma:taxonomyMulti="true" ma:sspId="5c1f9bdb-a80f-430c-8952-2a26cfa7c922" ma:termSetId="15402089-6599-4cd5-a26e-3e862bf62c72" ma:anchorId="00000000-0000-0000-0000-000000000000" ma:open="false" ma:isKeyword="false">
      <xsd:complexType>
        <xsd:sequence>
          <xsd:element ref="pc:Terms" minOccurs="0" maxOccurs="1"/>
        </xsd:sequence>
      </xsd:complexType>
    </xsd:element>
    <xsd:element name="OwlReviewExpiryDate" ma:index="27" nillable="true" ma:displayName="Review/Expiry Date" ma:format="DateOnly" ma:internalName="OwlReviewExpiry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fee346-507c-425b-885b-2c57731a6edc" elementFormDefault="qualified">
    <xsd:import namespace="http://schemas.microsoft.com/office/2006/documentManagement/types"/>
    <xsd:import namespace="http://schemas.microsoft.com/office/infopath/2007/PartnerControls"/>
    <xsd:element name="Category" ma:index="13" nillable="true" ma:displayName="Category" ma:default="Test" ma:format="Dropdown" ma:internalName="Category" ma:readOnly="false">
      <xsd:simpleType>
        <xsd:restriction base="dms:Choice">
          <xsd:enumeration value="Test"/>
          <xsd:enumeration value="Generic"/>
          <xsd:enumeration value="Form"/>
        </xsd:restriction>
      </xsd:simpleType>
    </xsd:element>
    <xsd:element name="Marketing_x0020_Doc_x0020_Type" ma:index="26" nillable="true" ma:displayName="Marketing Doc Type" ma:internalName="Marketing_x0020_Doc_x0020_Typ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93229D-2DB2-4281-B4F6-475CF401C3F1}">
  <ds:schemaRefs>
    <ds:schemaRef ds:uri="http://schemas.microsoft.com/office/2006/documentManagement/types"/>
    <ds:schemaRef ds:uri="http://purl.org/dc/terms/"/>
    <ds:schemaRef ds:uri="http://purl.org/dc/dcmitype/"/>
    <ds:schemaRef ds:uri="26fee346-507c-425b-885b-2c57731a6edc"/>
    <ds:schemaRef ds:uri="http://purl.org/dc/elements/1.1/"/>
    <ds:schemaRef ds:uri="http://schemas.microsoft.com/office/2006/metadata/properties"/>
    <ds:schemaRef ds:uri="3ed555b7-05b0-4e27-8e7d-4e6b48fd47a4"/>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6B493B9-1159-4FCB-9A2A-664DEB2938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d555b7-05b0-4e27-8e7d-4e6b48fd47a4"/>
    <ds:schemaRef ds:uri="26fee346-507c-425b-885b-2c57731a6e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3C2BC1-47EB-4AB1-8AFC-6DF8E0B853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coit20265-coit13236-presentation-template-v1</Template>
  <TotalTime>163</TotalTime>
  <Words>4341</Words>
  <Application>Microsoft Office PowerPoint</Application>
  <PresentationFormat>On-screen Show (16:9)</PresentationFormat>
  <Paragraphs>812</Paragraphs>
  <Slides>48</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Arial</vt:lpstr>
      <vt:lpstr>Calibri</vt:lpstr>
      <vt:lpstr>PPT16-9</vt:lpstr>
      <vt:lpstr>AI-Powered Threat Detection for Cloud Networks</vt:lpstr>
      <vt:lpstr>Content </vt:lpstr>
      <vt:lpstr>Introduction</vt:lpstr>
      <vt:lpstr>Background Study</vt:lpstr>
      <vt:lpstr>Background Study</vt:lpstr>
      <vt:lpstr>Background study</vt:lpstr>
      <vt:lpstr>Aim and Objectives</vt:lpstr>
      <vt:lpstr>Literature Review</vt:lpstr>
      <vt:lpstr>Methodology</vt:lpstr>
      <vt:lpstr>Dataset Description</vt:lpstr>
      <vt:lpstr>Threat Detection Using AI</vt:lpstr>
      <vt:lpstr>Methodology</vt:lpstr>
      <vt:lpstr>Methodology</vt:lpstr>
      <vt:lpstr>Handling missing values</vt:lpstr>
      <vt:lpstr>Pre-processed Data</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Model Evaluation - ANN</vt:lpstr>
      <vt:lpstr>Model Evaluation – Random Forest</vt:lpstr>
      <vt:lpstr>Model Evaluation – SVM</vt:lpstr>
      <vt:lpstr>Model Evaluation – Logistic Regression</vt:lpstr>
      <vt:lpstr>Model Comparison</vt:lpstr>
      <vt:lpstr>Web application functionalities</vt:lpstr>
      <vt:lpstr>Web application functionalities</vt:lpstr>
      <vt:lpstr>Web application functionalities</vt:lpstr>
      <vt:lpstr>Home Page</vt:lpstr>
      <vt:lpstr>About Us - Page</vt:lpstr>
      <vt:lpstr>Contact us page</vt:lpstr>
      <vt:lpstr>Find Us – Location page</vt:lpstr>
      <vt:lpstr>Community Login/Signup Page</vt:lpstr>
      <vt:lpstr>Signup Page</vt:lpstr>
      <vt:lpstr>Employee ID Auto Generation</vt:lpstr>
      <vt:lpstr>Login Page</vt:lpstr>
      <vt:lpstr>Forgot Password Page</vt:lpstr>
      <vt:lpstr>OTP Page (2-step verification)</vt:lpstr>
      <vt:lpstr>User Profile</vt:lpstr>
      <vt:lpstr>Community Forum</vt:lpstr>
      <vt:lpstr>Posting Message</vt:lpstr>
      <vt:lpstr>Updated Community Forum</vt:lpstr>
      <vt:lpstr>Admin Dashboard</vt:lpstr>
      <vt:lpstr>Admin (Statistics – Bar Chart)</vt:lpstr>
      <vt:lpstr>Notification of Blocked User</vt:lpstr>
      <vt:lpstr>References</vt:lpstr>
    </vt:vector>
  </TitlesOfParts>
  <Company>CQU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PROJECTTITLE</dc:title>
  <dc:subject/>
  <dc:creator>Steven Gordon</dc:creator>
  <cp:lastModifiedBy>Jay Dilipbhai YADAV</cp:lastModifiedBy>
  <cp:revision>46</cp:revision>
  <dcterms:created xsi:type="dcterms:W3CDTF">2021-05-13T07:12:05Z</dcterms:created>
  <dcterms:modified xsi:type="dcterms:W3CDTF">2025-01-26T14:20:26Z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0x0101006A7CE322BE856F469FDFC591EE9FDF0A01009873A32BC4BB2A4CA27870DA1A4A139E</vt:lpwstr>
  </property>
  <property fmtid="{D5CDD505-2E9C-101B-9397-08002B2CF9AE}" pid="3" name="OwlContentTargetOptionsFour">
    <vt:lpwstr/>
  </property>
  <property fmtid="{D5CDD505-2E9C-101B-9397-08002B2CF9AE}" pid="4" name="OwlTags">
    <vt:lpwstr/>
  </property>
  <property fmtid="{D5CDD505-2E9C-101B-9397-08002B2CF9AE}" pid="5" name="OwlDocPortalCategory">
    <vt:lpwstr>58;#Template|1a23f95a-fd75-4410-97e8-0d1688cb1d7c</vt:lpwstr>
  </property>
  <property fmtid="{D5CDD505-2E9C-101B-9397-08002B2CF9AE}" pid="6" name="l5e96717145847c3bdd7dda31755aba4">
    <vt:lpwstr/>
  </property>
  <property fmtid="{D5CDD505-2E9C-101B-9397-08002B2CF9AE}" pid="7" name="o12dcb2de007449989aae474580bd456">
    <vt:lpwstr/>
  </property>
  <property fmtid="{D5CDD505-2E9C-101B-9397-08002B2CF9AE}" pid="8" name="hcb12773d961403d8d98d9fa745d18c4">
    <vt:lpwstr/>
  </property>
  <property fmtid="{D5CDD505-2E9C-101B-9397-08002B2CF9AE}" pid="9" name="OwlDocPortalCampus">
    <vt:lpwstr/>
  </property>
  <property fmtid="{D5CDD505-2E9C-101B-9397-08002B2CF9AE}" pid="10" name="OwlContentTargetOptionsTwo">
    <vt:lpwstr/>
  </property>
  <property fmtid="{D5CDD505-2E9C-101B-9397-08002B2CF9AE}" pid="11" name="OwlContentTargetOptionsThree">
    <vt:lpwstr/>
  </property>
  <property fmtid="{D5CDD505-2E9C-101B-9397-08002B2CF9AE}" pid="12" name="o0a51e91f11143ebb09eeed7e8f5bc35">
    <vt:lpwstr>Template|1a23f95a-fd75-4410-97e8-0d1688cb1d7c</vt:lpwstr>
  </property>
  <property fmtid="{D5CDD505-2E9C-101B-9397-08002B2CF9AE}" pid="13" name="e2950f64229e4417a6f6dd1a6b36cdea">
    <vt:lpwstr/>
  </property>
  <property fmtid="{D5CDD505-2E9C-101B-9397-08002B2CF9AE}" pid="14" name="OwlDocPortalProcess">
    <vt:lpwstr/>
  </property>
  <property fmtid="{D5CDD505-2E9C-101B-9397-08002B2CF9AE}" pid="15" name="OwlDocPortalAudience">
    <vt:lpwstr/>
  </property>
  <property fmtid="{D5CDD505-2E9C-101B-9397-08002B2CF9AE}" pid="16" name="OwlDocPortalDepartment">
    <vt:lpwstr>127;#Marketing Directorate|1e566b06-9c2f-4af9-a8e9-f44b03300bb4</vt:lpwstr>
  </property>
  <property fmtid="{D5CDD505-2E9C-101B-9397-08002B2CF9AE}" pid="17" name="OwlContentTargetOptionsOne">
    <vt:lpwstr/>
  </property>
  <property fmtid="{D5CDD505-2E9C-101B-9397-08002B2CF9AE}" pid="18" name="dd5686840dec4e0bac2674f1682268ad">
    <vt:lpwstr/>
  </property>
</Properties>
</file>